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6"/>
  </p:notesMasterIdLst>
  <p:handoutMasterIdLst>
    <p:handoutMasterId r:id="rId57"/>
  </p:handoutMasterIdLst>
  <p:sldIdLst>
    <p:sldId id="325" r:id="rId2"/>
    <p:sldId id="404" r:id="rId3"/>
    <p:sldId id="405" r:id="rId4"/>
    <p:sldId id="407" r:id="rId5"/>
    <p:sldId id="408" r:id="rId6"/>
    <p:sldId id="409" r:id="rId7"/>
    <p:sldId id="452" r:id="rId8"/>
    <p:sldId id="410" r:id="rId9"/>
    <p:sldId id="411" r:id="rId10"/>
    <p:sldId id="412" r:id="rId11"/>
    <p:sldId id="448" r:id="rId12"/>
    <p:sldId id="413" r:id="rId13"/>
    <p:sldId id="414" r:id="rId14"/>
    <p:sldId id="415" r:id="rId15"/>
    <p:sldId id="416" r:id="rId16"/>
    <p:sldId id="417" r:id="rId17"/>
    <p:sldId id="425" r:id="rId18"/>
    <p:sldId id="472" r:id="rId19"/>
    <p:sldId id="471" r:id="rId20"/>
    <p:sldId id="469" r:id="rId21"/>
    <p:sldId id="470" r:id="rId22"/>
    <p:sldId id="473" r:id="rId23"/>
    <p:sldId id="474" r:id="rId24"/>
    <p:sldId id="438" r:id="rId25"/>
    <p:sldId id="439" r:id="rId26"/>
    <p:sldId id="468" r:id="rId27"/>
    <p:sldId id="428" r:id="rId28"/>
    <p:sldId id="430" r:id="rId29"/>
    <p:sldId id="431" r:id="rId30"/>
    <p:sldId id="451" r:id="rId31"/>
    <p:sldId id="441" r:id="rId32"/>
    <p:sldId id="418" r:id="rId33"/>
    <p:sldId id="449" r:id="rId34"/>
    <p:sldId id="423" r:id="rId35"/>
    <p:sldId id="422" r:id="rId36"/>
    <p:sldId id="424" r:id="rId37"/>
    <p:sldId id="442" r:id="rId38"/>
    <p:sldId id="443" r:id="rId39"/>
    <p:sldId id="444" r:id="rId40"/>
    <p:sldId id="445" r:id="rId41"/>
    <p:sldId id="453" r:id="rId42"/>
    <p:sldId id="455" r:id="rId43"/>
    <p:sldId id="454" r:id="rId44"/>
    <p:sldId id="465" r:id="rId45"/>
    <p:sldId id="466" r:id="rId46"/>
    <p:sldId id="467" r:id="rId47"/>
    <p:sldId id="462" r:id="rId48"/>
    <p:sldId id="463" r:id="rId49"/>
    <p:sldId id="456" r:id="rId50"/>
    <p:sldId id="461" r:id="rId51"/>
    <p:sldId id="460" r:id="rId52"/>
    <p:sldId id="457" r:id="rId53"/>
    <p:sldId id="458" r:id="rId54"/>
    <p:sldId id="459" r:id="rId55"/>
  </p:sldIdLst>
  <p:sldSz cx="9144000" cy="6858000" type="screen4x3"/>
  <p:notesSz cx="7099300" cy="10234613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BFFD40"/>
    <a:srgbClr val="298B28"/>
    <a:srgbClr val="990033"/>
    <a:srgbClr val="F999E0"/>
    <a:srgbClr val="90002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346" autoAdjust="0"/>
    <p:restoredTop sz="92747" autoAdjust="0"/>
  </p:normalViewPr>
  <p:slideViewPr>
    <p:cSldViewPr showGuides="1">
      <p:cViewPr varScale="1">
        <p:scale>
          <a:sx n="89" d="100"/>
          <a:sy n="89" d="100"/>
        </p:scale>
        <p:origin x="12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0A97A-939D-48B7-B654-674A1640F9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4ACD605-26E2-42B5-BB21-6A82400276DB}">
      <dgm:prSet phldrT="[Szöveg]"/>
      <dgm:spPr/>
      <dgm:t>
        <a:bodyPr/>
        <a:lstStyle/>
        <a:p>
          <a:r>
            <a:rPr lang="hu-HU" dirty="0" smtClean="0"/>
            <a:t>MÉRENDŐ PARAMÉTER</a:t>
          </a:r>
          <a:endParaRPr lang="hu-HU" dirty="0"/>
        </a:p>
      </dgm:t>
    </dgm:pt>
    <dgm:pt modelId="{75976620-830A-4E4B-A209-4F046159EC92}" type="parTrans" cxnId="{4D80C8C4-1517-42FA-8027-F887AEE610C6}">
      <dgm:prSet/>
      <dgm:spPr/>
      <dgm:t>
        <a:bodyPr/>
        <a:lstStyle/>
        <a:p>
          <a:endParaRPr lang="hu-HU"/>
        </a:p>
      </dgm:t>
    </dgm:pt>
    <dgm:pt modelId="{575C59B1-C938-4F50-9A3C-80D1FA47D729}" type="sibTrans" cxnId="{4D80C8C4-1517-42FA-8027-F887AEE610C6}">
      <dgm:prSet/>
      <dgm:spPr/>
      <dgm:t>
        <a:bodyPr/>
        <a:lstStyle/>
        <a:p>
          <a:endParaRPr lang="hu-HU"/>
        </a:p>
      </dgm:t>
    </dgm:pt>
    <dgm:pt modelId="{8BE74149-098D-47FD-BCBA-7337EFA4801C}">
      <dgm:prSet phldrT="[Szöveg]"/>
      <dgm:spPr>
        <a:ln>
          <a:prstDash val="dash"/>
        </a:ln>
      </dgm:spPr>
      <dgm:t>
        <a:bodyPr/>
        <a:lstStyle/>
        <a:p>
          <a:r>
            <a:rPr lang="hu-HU" dirty="0" smtClean="0"/>
            <a:t>MÉRŐRENDSZER</a:t>
          </a:r>
          <a:endParaRPr lang="hu-HU" dirty="0"/>
        </a:p>
      </dgm:t>
    </dgm:pt>
    <dgm:pt modelId="{BF9B3C12-DE2C-4B2D-B178-50D995E6BA43}" type="parTrans" cxnId="{61DE8556-41C5-45A8-BBEA-D209008C9433}">
      <dgm:prSet/>
      <dgm:spPr/>
      <dgm:t>
        <a:bodyPr/>
        <a:lstStyle/>
        <a:p>
          <a:endParaRPr lang="hu-HU"/>
        </a:p>
      </dgm:t>
    </dgm:pt>
    <dgm:pt modelId="{C3E63785-11E6-4E8E-A502-28CBD91E182F}" type="sibTrans" cxnId="{61DE8556-41C5-45A8-BBEA-D209008C9433}">
      <dgm:prSet/>
      <dgm:spPr/>
      <dgm:t>
        <a:bodyPr/>
        <a:lstStyle/>
        <a:p>
          <a:endParaRPr lang="hu-HU"/>
        </a:p>
      </dgm:t>
    </dgm:pt>
    <dgm:pt modelId="{1C567832-B018-4BFB-ACF5-EA454F44C5DB}">
      <dgm:prSet phldrT="[Szöveg]"/>
      <dgm:spPr/>
      <dgm:t>
        <a:bodyPr/>
        <a:lstStyle/>
        <a:p>
          <a:r>
            <a:rPr lang="hu-HU" dirty="0" smtClean="0"/>
            <a:t>MEGFIGYELŐ</a:t>
          </a:r>
          <a:endParaRPr lang="hu-HU" dirty="0"/>
        </a:p>
      </dgm:t>
    </dgm:pt>
    <dgm:pt modelId="{886356BD-35D8-4C67-9267-C77E83D04764}" type="parTrans" cxnId="{AF802C04-F28D-477F-83DA-A1B2AFBE6CFA}">
      <dgm:prSet/>
      <dgm:spPr/>
      <dgm:t>
        <a:bodyPr/>
        <a:lstStyle/>
        <a:p>
          <a:endParaRPr lang="hu-HU"/>
        </a:p>
      </dgm:t>
    </dgm:pt>
    <dgm:pt modelId="{E04CA2E5-A71D-4CAF-8034-D7C57193AB51}" type="sibTrans" cxnId="{AF802C04-F28D-477F-83DA-A1B2AFBE6CFA}">
      <dgm:prSet/>
      <dgm:spPr/>
      <dgm:t>
        <a:bodyPr/>
        <a:lstStyle/>
        <a:p>
          <a:endParaRPr lang="hu-HU"/>
        </a:p>
      </dgm:t>
    </dgm:pt>
    <dgm:pt modelId="{93F95444-EB9B-44A4-A6FF-5DE2CD187C1F}" type="pres">
      <dgm:prSet presAssocID="{9120A97A-939D-48B7-B654-674A1640F923}" presName="Name0" presStyleCnt="0">
        <dgm:presLayoutVars>
          <dgm:dir/>
          <dgm:resizeHandles val="exact"/>
        </dgm:presLayoutVars>
      </dgm:prSet>
      <dgm:spPr/>
    </dgm:pt>
    <dgm:pt modelId="{259A8804-92AF-46A3-A4C9-987837AA64E0}" type="pres">
      <dgm:prSet presAssocID="{14ACD605-26E2-42B5-BB21-6A82400276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2BA08A-A5AC-4042-A1E5-5A8441CF81AD}" type="pres">
      <dgm:prSet presAssocID="{575C59B1-C938-4F50-9A3C-80D1FA47D729}" presName="sibTrans" presStyleLbl="sibTrans2D1" presStyleIdx="0" presStyleCnt="2"/>
      <dgm:spPr/>
      <dgm:t>
        <a:bodyPr/>
        <a:lstStyle/>
        <a:p>
          <a:endParaRPr lang="hu-HU"/>
        </a:p>
      </dgm:t>
    </dgm:pt>
    <dgm:pt modelId="{83D5B5DD-4E30-4A71-8107-1979DBC47172}" type="pres">
      <dgm:prSet presAssocID="{575C59B1-C938-4F50-9A3C-80D1FA47D729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BBC47E58-A888-4165-8092-2826BE64F18D}" type="pres">
      <dgm:prSet presAssocID="{8BE74149-098D-47FD-BCBA-7337EFA480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FC3884-24CB-4BB7-8BD3-764A7CE0F323}" type="pres">
      <dgm:prSet presAssocID="{C3E63785-11E6-4E8E-A502-28CBD91E182F}" presName="sibTrans" presStyleLbl="sibTrans2D1" presStyleIdx="1" presStyleCnt="2"/>
      <dgm:spPr/>
      <dgm:t>
        <a:bodyPr/>
        <a:lstStyle/>
        <a:p>
          <a:endParaRPr lang="hu-HU"/>
        </a:p>
      </dgm:t>
    </dgm:pt>
    <dgm:pt modelId="{DA6607A6-FFAA-47E1-A51A-93D74A95A2AA}" type="pres">
      <dgm:prSet presAssocID="{C3E63785-11E6-4E8E-A502-28CBD91E182F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1C18AE4C-6A87-4F31-AE35-0AF144537F4D}" type="pres">
      <dgm:prSet presAssocID="{1C567832-B018-4BFB-ACF5-EA454F44C5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7344696-88E1-4DE5-BF95-5F3A8C1118AC}" type="presOf" srcId="{575C59B1-C938-4F50-9A3C-80D1FA47D729}" destId="{3D2BA08A-A5AC-4042-A1E5-5A8441CF81AD}" srcOrd="0" destOrd="0" presId="urn:microsoft.com/office/officeart/2005/8/layout/process1"/>
    <dgm:cxn modelId="{2498F95E-51F0-440E-8831-A851EE8A1F52}" type="presOf" srcId="{8BE74149-098D-47FD-BCBA-7337EFA4801C}" destId="{BBC47E58-A888-4165-8092-2826BE64F18D}" srcOrd="0" destOrd="0" presId="urn:microsoft.com/office/officeart/2005/8/layout/process1"/>
    <dgm:cxn modelId="{61DE8556-41C5-45A8-BBEA-D209008C9433}" srcId="{9120A97A-939D-48B7-B654-674A1640F923}" destId="{8BE74149-098D-47FD-BCBA-7337EFA4801C}" srcOrd="1" destOrd="0" parTransId="{BF9B3C12-DE2C-4B2D-B178-50D995E6BA43}" sibTransId="{C3E63785-11E6-4E8E-A502-28CBD91E182F}"/>
    <dgm:cxn modelId="{AF802C04-F28D-477F-83DA-A1B2AFBE6CFA}" srcId="{9120A97A-939D-48B7-B654-674A1640F923}" destId="{1C567832-B018-4BFB-ACF5-EA454F44C5DB}" srcOrd="2" destOrd="0" parTransId="{886356BD-35D8-4C67-9267-C77E83D04764}" sibTransId="{E04CA2E5-A71D-4CAF-8034-D7C57193AB51}"/>
    <dgm:cxn modelId="{3E4EC0E0-51F2-42D0-9138-7783217C9D22}" type="presOf" srcId="{9120A97A-939D-48B7-B654-674A1640F923}" destId="{93F95444-EB9B-44A4-A6FF-5DE2CD187C1F}" srcOrd="0" destOrd="0" presId="urn:microsoft.com/office/officeart/2005/8/layout/process1"/>
    <dgm:cxn modelId="{4D80C8C4-1517-42FA-8027-F887AEE610C6}" srcId="{9120A97A-939D-48B7-B654-674A1640F923}" destId="{14ACD605-26E2-42B5-BB21-6A82400276DB}" srcOrd="0" destOrd="0" parTransId="{75976620-830A-4E4B-A209-4F046159EC92}" sibTransId="{575C59B1-C938-4F50-9A3C-80D1FA47D729}"/>
    <dgm:cxn modelId="{AB4024AB-F7AB-4D37-BFFD-B6B72FF71205}" type="presOf" srcId="{C3E63785-11E6-4E8E-A502-28CBD91E182F}" destId="{90FC3884-24CB-4BB7-8BD3-764A7CE0F323}" srcOrd="0" destOrd="0" presId="urn:microsoft.com/office/officeart/2005/8/layout/process1"/>
    <dgm:cxn modelId="{BB4F8E7C-DC8A-4393-B533-669A2F685CA4}" type="presOf" srcId="{C3E63785-11E6-4E8E-A502-28CBD91E182F}" destId="{DA6607A6-FFAA-47E1-A51A-93D74A95A2AA}" srcOrd="1" destOrd="0" presId="urn:microsoft.com/office/officeart/2005/8/layout/process1"/>
    <dgm:cxn modelId="{732E549C-9F33-402C-9CA0-2FABD438BFB3}" type="presOf" srcId="{1C567832-B018-4BFB-ACF5-EA454F44C5DB}" destId="{1C18AE4C-6A87-4F31-AE35-0AF144537F4D}" srcOrd="0" destOrd="0" presId="urn:microsoft.com/office/officeart/2005/8/layout/process1"/>
    <dgm:cxn modelId="{E6BE1EA3-B920-46C8-BF94-49056FCE0A5B}" type="presOf" srcId="{14ACD605-26E2-42B5-BB21-6A82400276DB}" destId="{259A8804-92AF-46A3-A4C9-987837AA64E0}" srcOrd="0" destOrd="0" presId="urn:microsoft.com/office/officeart/2005/8/layout/process1"/>
    <dgm:cxn modelId="{2EBACB6E-164A-4DE5-A93B-EDD625EFF1FD}" type="presOf" srcId="{575C59B1-C938-4F50-9A3C-80D1FA47D729}" destId="{83D5B5DD-4E30-4A71-8107-1979DBC47172}" srcOrd="1" destOrd="0" presId="urn:microsoft.com/office/officeart/2005/8/layout/process1"/>
    <dgm:cxn modelId="{23FD9F89-68F6-422D-9B9C-82A6E267E346}" type="presParOf" srcId="{93F95444-EB9B-44A4-A6FF-5DE2CD187C1F}" destId="{259A8804-92AF-46A3-A4C9-987837AA64E0}" srcOrd="0" destOrd="0" presId="urn:microsoft.com/office/officeart/2005/8/layout/process1"/>
    <dgm:cxn modelId="{0F1ED17E-EF42-4487-A66F-FA910C94D91E}" type="presParOf" srcId="{93F95444-EB9B-44A4-A6FF-5DE2CD187C1F}" destId="{3D2BA08A-A5AC-4042-A1E5-5A8441CF81AD}" srcOrd="1" destOrd="0" presId="urn:microsoft.com/office/officeart/2005/8/layout/process1"/>
    <dgm:cxn modelId="{F92028AF-0E2C-48FC-B506-7BB359605AEC}" type="presParOf" srcId="{3D2BA08A-A5AC-4042-A1E5-5A8441CF81AD}" destId="{83D5B5DD-4E30-4A71-8107-1979DBC47172}" srcOrd="0" destOrd="0" presId="urn:microsoft.com/office/officeart/2005/8/layout/process1"/>
    <dgm:cxn modelId="{A6EFF448-659E-4AAA-ABA5-111A80BD2CF4}" type="presParOf" srcId="{93F95444-EB9B-44A4-A6FF-5DE2CD187C1F}" destId="{BBC47E58-A888-4165-8092-2826BE64F18D}" srcOrd="2" destOrd="0" presId="urn:microsoft.com/office/officeart/2005/8/layout/process1"/>
    <dgm:cxn modelId="{758BB45F-44B1-440F-B2C4-2A093258F62F}" type="presParOf" srcId="{93F95444-EB9B-44A4-A6FF-5DE2CD187C1F}" destId="{90FC3884-24CB-4BB7-8BD3-764A7CE0F323}" srcOrd="3" destOrd="0" presId="urn:microsoft.com/office/officeart/2005/8/layout/process1"/>
    <dgm:cxn modelId="{641437E6-C3EA-4783-B348-3E988470A464}" type="presParOf" srcId="{90FC3884-24CB-4BB7-8BD3-764A7CE0F323}" destId="{DA6607A6-FFAA-47E1-A51A-93D74A95A2AA}" srcOrd="0" destOrd="0" presId="urn:microsoft.com/office/officeart/2005/8/layout/process1"/>
    <dgm:cxn modelId="{C6AE0323-D9E8-4EB9-98D4-3697F6796E3D}" type="presParOf" srcId="{93F95444-EB9B-44A4-A6FF-5DE2CD187C1F}" destId="{1C18AE4C-6A87-4F31-AE35-0AF144537F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0AF09-297B-484D-8A62-150FFB22147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3A1B67D8-CDF3-442E-A514-B5771CB4A163}">
      <dgm:prSet phldrT="[Szöveg]"/>
      <dgm:spPr/>
      <dgm:t>
        <a:bodyPr/>
        <a:lstStyle/>
        <a:p>
          <a:r>
            <a:rPr lang="hu-HU" dirty="0" smtClean="0"/>
            <a:t>Szenzor elem</a:t>
          </a:r>
          <a:endParaRPr lang="hu-HU" dirty="0"/>
        </a:p>
      </dgm:t>
    </dgm:pt>
    <dgm:pt modelId="{2293905E-AC8E-4EE9-915B-687EA07BFD65}" type="parTrans" cxnId="{7D9CF2D8-3A1D-418F-A8F1-2C037C4833B8}">
      <dgm:prSet/>
      <dgm:spPr/>
      <dgm:t>
        <a:bodyPr/>
        <a:lstStyle/>
        <a:p>
          <a:endParaRPr lang="hu-HU"/>
        </a:p>
      </dgm:t>
    </dgm:pt>
    <dgm:pt modelId="{F023247A-24DE-4C18-A3EF-78483D4502A4}" type="sibTrans" cxnId="{7D9CF2D8-3A1D-418F-A8F1-2C037C4833B8}">
      <dgm:prSet/>
      <dgm:spPr/>
      <dgm:t>
        <a:bodyPr/>
        <a:lstStyle/>
        <a:p>
          <a:endParaRPr lang="hu-HU"/>
        </a:p>
      </dgm:t>
    </dgm:pt>
    <dgm:pt modelId="{ECAEA0D0-3D60-40C4-8A7B-709D1531FE74}">
      <dgm:prSet phldrT="[Szöveg]"/>
      <dgm:spPr/>
      <dgm:t>
        <a:bodyPr/>
        <a:lstStyle/>
        <a:p>
          <a:r>
            <a:rPr lang="hu-HU" dirty="0" smtClean="0"/>
            <a:t>Jelfeldolgozó elem</a:t>
          </a:r>
          <a:endParaRPr lang="hu-HU" dirty="0"/>
        </a:p>
      </dgm:t>
    </dgm:pt>
    <dgm:pt modelId="{354721B8-3840-40F5-BB32-651FF45E13FC}" type="parTrans" cxnId="{F29C1659-7C57-41EA-8AC8-C60FF194A89A}">
      <dgm:prSet/>
      <dgm:spPr/>
      <dgm:t>
        <a:bodyPr/>
        <a:lstStyle/>
        <a:p>
          <a:endParaRPr lang="hu-HU"/>
        </a:p>
      </dgm:t>
    </dgm:pt>
    <dgm:pt modelId="{FD7B5712-7508-4E51-A28D-42DC01BDEE3D}" type="sibTrans" cxnId="{F29C1659-7C57-41EA-8AC8-C60FF194A89A}">
      <dgm:prSet/>
      <dgm:spPr/>
      <dgm:t>
        <a:bodyPr/>
        <a:lstStyle/>
        <a:p>
          <a:endParaRPr lang="hu-HU"/>
        </a:p>
      </dgm:t>
    </dgm:pt>
    <dgm:pt modelId="{FE6C9658-0E31-4CF2-8574-8E662DE03E01}">
      <dgm:prSet phldrT="[Szöveg]"/>
      <dgm:spPr/>
      <dgm:t>
        <a:bodyPr/>
        <a:lstStyle/>
        <a:p>
          <a:r>
            <a:rPr lang="hu-HU" dirty="0" smtClean="0"/>
            <a:t>adatmegjelenítés</a:t>
          </a:r>
          <a:endParaRPr lang="hu-HU" dirty="0"/>
        </a:p>
      </dgm:t>
    </dgm:pt>
    <dgm:pt modelId="{57A9FF18-B8FA-4F72-BC98-FAB0A4CE2BD1}" type="parTrans" cxnId="{2298F271-B07F-47F9-9D37-C6D86FDCC65C}">
      <dgm:prSet/>
      <dgm:spPr/>
      <dgm:t>
        <a:bodyPr/>
        <a:lstStyle/>
        <a:p>
          <a:endParaRPr lang="hu-HU"/>
        </a:p>
      </dgm:t>
    </dgm:pt>
    <dgm:pt modelId="{97596659-AAA7-4A5A-A54D-3D7F16B3EBB2}" type="sibTrans" cxnId="{2298F271-B07F-47F9-9D37-C6D86FDCC65C}">
      <dgm:prSet/>
      <dgm:spPr/>
      <dgm:t>
        <a:bodyPr/>
        <a:lstStyle/>
        <a:p>
          <a:endParaRPr lang="hu-HU"/>
        </a:p>
      </dgm:t>
    </dgm:pt>
    <dgm:pt modelId="{26E595C5-A333-4BF3-AB03-C17604A9D2E6}">
      <dgm:prSet phldrT="[Szöveg]"/>
      <dgm:spPr/>
      <dgm:t>
        <a:bodyPr/>
        <a:lstStyle/>
        <a:p>
          <a:r>
            <a:rPr lang="hu-HU" dirty="0" smtClean="0"/>
            <a:t>Jel kondicionálás /átalakítás</a:t>
          </a:r>
          <a:endParaRPr lang="hu-HU" dirty="0"/>
        </a:p>
      </dgm:t>
    </dgm:pt>
    <dgm:pt modelId="{72208A40-BFEE-48B0-9523-215B963716A8}" type="parTrans" cxnId="{B86D9B7F-DDB3-4135-9F17-7BC77B054498}">
      <dgm:prSet/>
      <dgm:spPr/>
      <dgm:t>
        <a:bodyPr/>
        <a:lstStyle/>
        <a:p>
          <a:endParaRPr lang="hu-HU"/>
        </a:p>
      </dgm:t>
    </dgm:pt>
    <dgm:pt modelId="{4A78020C-1ABE-4537-BFD2-AF739F6F55AD}" type="sibTrans" cxnId="{B86D9B7F-DDB3-4135-9F17-7BC77B054498}">
      <dgm:prSet/>
      <dgm:spPr/>
      <dgm:t>
        <a:bodyPr/>
        <a:lstStyle/>
        <a:p>
          <a:endParaRPr lang="hu-HU"/>
        </a:p>
      </dgm:t>
    </dgm:pt>
    <dgm:pt modelId="{F5EE8D94-C028-4AC6-8D49-1690AC071851}" type="pres">
      <dgm:prSet presAssocID="{7E90AF09-297B-484D-8A62-150FFB221471}" presName="Name0" presStyleCnt="0">
        <dgm:presLayoutVars>
          <dgm:dir/>
          <dgm:resizeHandles val="exact"/>
        </dgm:presLayoutVars>
      </dgm:prSet>
      <dgm:spPr/>
    </dgm:pt>
    <dgm:pt modelId="{41ED890A-BAC3-4550-898C-E3F5FD0040AA}" type="pres">
      <dgm:prSet presAssocID="{3A1B67D8-CDF3-442E-A514-B5771CB4A1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AF63C7-75B8-4303-8C93-3CC2317C35A2}" type="pres">
      <dgm:prSet presAssocID="{F023247A-24DE-4C18-A3EF-78483D4502A4}" presName="sibTrans" presStyleLbl="sibTrans2D1" presStyleIdx="0" presStyleCnt="3"/>
      <dgm:spPr/>
      <dgm:t>
        <a:bodyPr/>
        <a:lstStyle/>
        <a:p>
          <a:endParaRPr lang="hu-HU"/>
        </a:p>
      </dgm:t>
    </dgm:pt>
    <dgm:pt modelId="{73A0A257-4C2F-4E02-815C-669664D56B1C}" type="pres">
      <dgm:prSet presAssocID="{F023247A-24DE-4C18-A3EF-78483D4502A4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C98CC523-27CF-4B16-B040-BE344C537343}" type="pres">
      <dgm:prSet presAssocID="{26E595C5-A333-4BF3-AB03-C17604A9D2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4FFF16-691C-4E4F-91B8-029791ECB27B}" type="pres">
      <dgm:prSet presAssocID="{4A78020C-1ABE-4537-BFD2-AF739F6F55AD}" presName="sibTrans" presStyleLbl="sibTrans2D1" presStyleIdx="1" presStyleCnt="3"/>
      <dgm:spPr/>
      <dgm:t>
        <a:bodyPr/>
        <a:lstStyle/>
        <a:p>
          <a:endParaRPr lang="hu-HU"/>
        </a:p>
      </dgm:t>
    </dgm:pt>
    <dgm:pt modelId="{08B0271A-494D-4D15-BAF0-A344247FC6DD}" type="pres">
      <dgm:prSet presAssocID="{4A78020C-1ABE-4537-BFD2-AF739F6F55AD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FD39DC86-975B-449E-95D8-8CEC78D6845C}" type="pres">
      <dgm:prSet presAssocID="{ECAEA0D0-3D60-40C4-8A7B-709D1531FE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05454B-6ED7-4656-B437-34F4BAC2A3A5}" type="pres">
      <dgm:prSet presAssocID="{FD7B5712-7508-4E51-A28D-42DC01BDEE3D}" presName="sibTrans" presStyleLbl="sibTrans2D1" presStyleIdx="2" presStyleCnt="3"/>
      <dgm:spPr/>
      <dgm:t>
        <a:bodyPr/>
        <a:lstStyle/>
        <a:p>
          <a:endParaRPr lang="hu-HU"/>
        </a:p>
      </dgm:t>
    </dgm:pt>
    <dgm:pt modelId="{77A6AE8F-0337-4D18-A4D1-8F1CEDBFBE62}" type="pres">
      <dgm:prSet presAssocID="{FD7B5712-7508-4E51-A28D-42DC01BDEE3D}" presName="connectorText" presStyleLbl="sibTrans2D1" presStyleIdx="2" presStyleCnt="3"/>
      <dgm:spPr/>
      <dgm:t>
        <a:bodyPr/>
        <a:lstStyle/>
        <a:p>
          <a:endParaRPr lang="hu-HU"/>
        </a:p>
      </dgm:t>
    </dgm:pt>
    <dgm:pt modelId="{9D4FC88C-17BF-4579-A676-7BBE2E343E4D}" type="pres">
      <dgm:prSet presAssocID="{FE6C9658-0E31-4CF2-8574-8E662DE03E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F76B45B-C73B-4085-91BB-274FD6E357FF}" type="presOf" srcId="{FD7B5712-7508-4E51-A28D-42DC01BDEE3D}" destId="{CC05454B-6ED7-4656-B437-34F4BAC2A3A5}" srcOrd="0" destOrd="0" presId="urn:microsoft.com/office/officeart/2005/8/layout/process1"/>
    <dgm:cxn modelId="{24454540-5748-4341-B0E0-5D32CCF02F8B}" type="presOf" srcId="{7E90AF09-297B-484D-8A62-150FFB221471}" destId="{F5EE8D94-C028-4AC6-8D49-1690AC071851}" srcOrd="0" destOrd="0" presId="urn:microsoft.com/office/officeart/2005/8/layout/process1"/>
    <dgm:cxn modelId="{7D9CF2D8-3A1D-418F-A8F1-2C037C4833B8}" srcId="{7E90AF09-297B-484D-8A62-150FFB221471}" destId="{3A1B67D8-CDF3-442E-A514-B5771CB4A163}" srcOrd="0" destOrd="0" parTransId="{2293905E-AC8E-4EE9-915B-687EA07BFD65}" sibTransId="{F023247A-24DE-4C18-A3EF-78483D4502A4}"/>
    <dgm:cxn modelId="{177FADEE-E39E-4EA0-B503-258D95E01F50}" type="presOf" srcId="{4A78020C-1ABE-4537-BFD2-AF739F6F55AD}" destId="{08B0271A-494D-4D15-BAF0-A344247FC6DD}" srcOrd="1" destOrd="0" presId="urn:microsoft.com/office/officeart/2005/8/layout/process1"/>
    <dgm:cxn modelId="{2298F271-B07F-47F9-9D37-C6D86FDCC65C}" srcId="{7E90AF09-297B-484D-8A62-150FFB221471}" destId="{FE6C9658-0E31-4CF2-8574-8E662DE03E01}" srcOrd="3" destOrd="0" parTransId="{57A9FF18-B8FA-4F72-BC98-FAB0A4CE2BD1}" sibTransId="{97596659-AAA7-4A5A-A54D-3D7F16B3EBB2}"/>
    <dgm:cxn modelId="{26B2E466-B2A7-443E-AE18-61F939718D69}" type="presOf" srcId="{ECAEA0D0-3D60-40C4-8A7B-709D1531FE74}" destId="{FD39DC86-975B-449E-95D8-8CEC78D6845C}" srcOrd="0" destOrd="0" presId="urn:microsoft.com/office/officeart/2005/8/layout/process1"/>
    <dgm:cxn modelId="{B7D79917-8022-49B0-AD7E-0768577FE282}" type="presOf" srcId="{4A78020C-1ABE-4537-BFD2-AF739F6F55AD}" destId="{0F4FFF16-691C-4E4F-91B8-029791ECB27B}" srcOrd="0" destOrd="0" presId="urn:microsoft.com/office/officeart/2005/8/layout/process1"/>
    <dgm:cxn modelId="{12F6E81F-D4E0-430E-804B-C4950E8AF691}" type="presOf" srcId="{F023247A-24DE-4C18-A3EF-78483D4502A4}" destId="{73A0A257-4C2F-4E02-815C-669664D56B1C}" srcOrd="1" destOrd="0" presId="urn:microsoft.com/office/officeart/2005/8/layout/process1"/>
    <dgm:cxn modelId="{F29C1659-7C57-41EA-8AC8-C60FF194A89A}" srcId="{7E90AF09-297B-484D-8A62-150FFB221471}" destId="{ECAEA0D0-3D60-40C4-8A7B-709D1531FE74}" srcOrd="2" destOrd="0" parTransId="{354721B8-3840-40F5-BB32-651FF45E13FC}" sibTransId="{FD7B5712-7508-4E51-A28D-42DC01BDEE3D}"/>
    <dgm:cxn modelId="{D1AB4622-27B0-43C2-9EBB-52B9780E377B}" type="presOf" srcId="{3A1B67D8-CDF3-442E-A514-B5771CB4A163}" destId="{41ED890A-BAC3-4550-898C-E3F5FD0040AA}" srcOrd="0" destOrd="0" presId="urn:microsoft.com/office/officeart/2005/8/layout/process1"/>
    <dgm:cxn modelId="{8BCA5649-1C93-4FDB-BE73-0D1CDB0E1623}" type="presOf" srcId="{FD7B5712-7508-4E51-A28D-42DC01BDEE3D}" destId="{77A6AE8F-0337-4D18-A4D1-8F1CEDBFBE62}" srcOrd="1" destOrd="0" presId="urn:microsoft.com/office/officeart/2005/8/layout/process1"/>
    <dgm:cxn modelId="{B86D9B7F-DDB3-4135-9F17-7BC77B054498}" srcId="{7E90AF09-297B-484D-8A62-150FFB221471}" destId="{26E595C5-A333-4BF3-AB03-C17604A9D2E6}" srcOrd="1" destOrd="0" parTransId="{72208A40-BFEE-48B0-9523-215B963716A8}" sibTransId="{4A78020C-1ABE-4537-BFD2-AF739F6F55AD}"/>
    <dgm:cxn modelId="{CDF2F650-E678-412E-AE81-AC0FED856F65}" type="presOf" srcId="{26E595C5-A333-4BF3-AB03-C17604A9D2E6}" destId="{C98CC523-27CF-4B16-B040-BE344C537343}" srcOrd="0" destOrd="0" presId="urn:microsoft.com/office/officeart/2005/8/layout/process1"/>
    <dgm:cxn modelId="{C02AD517-B2A5-4EF2-8A5D-74B522E314B1}" type="presOf" srcId="{FE6C9658-0E31-4CF2-8574-8E662DE03E01}" destId="{9D4FC88C-17BF-4579-A676-7BBE2E343E4D}" srcOrd="0" destOrd="0" presId="urn:microsoft.com/office/officeart/2005/8/layout/process1"/>
    <dgm:cxn modelId="{D5841056-EB1E-402D-AB78-087589197117}" type="presOf" srcId="{F023247A-24DE-4C18-A3EF-78483D4502A4}" destId="{7CAF63C7-75B8-4303-8C93-3CC2317C35A2}" srcOrd="0" destOrd="0" presId="urn:microsoft.com/office/officeart/2005/8/layout/process1"/>
    <dgm:cxn modelId="{45930888-4482-4D75-B81A-0C11BBF304AD}" type="presParOf" srcId="{F5EE8D94-C028-4AC6-8D49-1690AC071851}" destId="{41ED890A-BAC3-4550-898C-E3F5FD0040AA}" srcOrd="0" destOrd="0" presId="urn:microsoft.com/office/officeart/2005/8/layout/process1"/>
    <dgm:cxn modelId="{D0CA83C4-5215-44D6-AA78-F8310C31E939}" type="presParOf" srcId="{F5EE8D94-C028-4AC6-8D49-1690AC071851}" destId="{7CAF63C7-75B8-4303-8C93-3CC2317C35A2}" srcOrd="1" destOrd="0" presId="urn:microsoft.com/office/officeart/2005/8/layout/process1"/>
    <dgm:cxn modelId="{674A0696-DE3B-42AD-84A8-827D36A7C14C}" type="presParOf" srcId="{7CAF63C7-75B8-4303-8C93-3CC2317C35A2}" destId="{73A0A257-4C2F-4E02-815C-669664D56B1C}" srcOrd="0" destOrd="0" presId="urn:microsoft.com/office/officeart/2005/8/layout/process1"/>
    <dgm:cxn modelId="{9466EE0C-D538-4DC3-A11F-038E5107805A}" type="presParOf" srcId="{F5EE8D94-C028-4AC6-8D49-1690AC071851}" destId="{C98CC523-27CF-4B16-B040-BE344C537343}" srcOrd="2" destOrd="0" presId="urn:microsoft.com/office/officeart/2005/8/layout/process1"/>
    <dgm:cxn modelId="{A5028ACD-3D6C-4EC4-88A7-7FF9A3F858D7}" type="presParOf" srcId="{F5EE8D94-C028-4AC6-8D49-1690AC071851}" destId="{0F4FFF16-691C-4E4F-91B8-029791ECB27B}" srcOrd="3" destOrd="0" presId="urn:microsoft.com/office/officeart/2005/8/layout/process1"/>
    <dgm:cxn modelId="{EE56276D-30C3-44EB-B0E6-DCB648B34CBC}" type="presParOf" srcId="{0F4FFF16-691C-4E4F-91B8-029791ECB27B}" destId="{08B0271A-494D-4D15-BAF0-A344247FC6DD}" srcOrd="0" destOrd="0" presId="urn:microsoft.com/office/officeart/2005/8/layout/process1"/>
    <dgm:cxn modelId="{0A5A39C0-1A58-4890-803E-28AA78B69557}" type="presParOf" srcId="{F5EE8D94-C028-4AC6-8D49-1690AC071851}" destId="{FD39DC86-975B-449E-95D8-8CEC78D6845C}" srcOrd="4" destOrd="0" presId="urn:microsoft.com/office/officeart/2005/8/layout/process1"/>
    <dgm:cxn modelId="{6DD7937B-C89F-4E18-AED0-A4E9C6A69873}" type="presParOf" srcId="{F5EE8D94-C028-4AC6-8D49-1690AC071851}" destId="{CC05454B-6ED7-4656-B437-34F4BAC2A3A5}" srcOrd="5" destOrd="0" presId="urn:microsoft.com/office/officeart/2005/8/layout/process1"/>
    <dgm:cxn modelId="{8CBEB2CA-BE21-46CE-AB4A-A152551ED996}" type="presParOf" srcId="{CC05454B-6ED7-4656-B437-34F4BAC2A3A5}" destId="{77A6AE8F-0337-4D18-A4D1-8F1CEDBFBE62}" srcOrd="0" destOrd="0" presId="urn:microsoft.com/office/officeart/2005/8/layout/process1"/>
    <dgm:cxn modelId="{E9D94FAD-A30D-4824-8BD8-2C5C4098726F}" type="presParOf" srcId="{F5EE8D94-C028-4AC6-8D49-1690AC071851}" destId="{9D4FC88C-17BF-4579-A676-7BBE2E343E4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A8804-92AF-46A3-A4C9-987837AA64E0}">
      <dsp:nvSpPr>
        <dsp:cNvPr id="0" name=""/>
        <dsp:cNvSpPr/>
      </dsp:nvSpPr>
      <dsp:spPr>
        <a:xfrm>
          <a:off x="6412" y="145055"/>
          <a:ext cx="1916748" cy="1150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MÉRENDŐ PARAMÉTER</a:t>
          </a:r>
          <a:endParaRPr lang="hu-HU" sz="1600" kern="1200" dirty="0"/>
        </a:p>
      </dsp:txBody>
      <dsp:txXfrm>
        <a:off x="40096" y="178739"/>
        <a:ext cx="1849380" cy="1082681"/>
      </dsp:txXfrm>
    </dsp:sp>
    <dsp:sp modelId="{3D2BA08A-A5AC-4042-A1E5-5A8441CF81AD}">
      <dsp:nvSpPr>
        <dsp:cNvPr id="0" name=""/>
        <dsp:cNvSpPr/>
      </dsp:nvSpPr>
      <dsp:spPr>
        <a:xfrm>
          <a:off x="2114836" y="482403"/>
          <a:ext cx="406350" cy="475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>
        <a:off x="2114836" y="577474"/>
        <a:ext cx="284445" cy="285211"/>
      </dsp:txXfrm>
    </dsp:sp>
    <dsp:sp modelId="{BBC47E58-A888-4165-8092-2826BE64F18D}">
      <dsp:nvSpPr>
        <dsp:cNvPr id="0" name=""/>
        <dsp:cNvSpPr/>
      </dsp:nvSpPr>
      <dsp:spPr>
        <a:xfrm>
          <a:off x="2689861" y="145055"/>
          <a:ext cx="1916748" cy="1150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MÉRŐRENDSZER</a:t>
          </a:r>
          <a:endParaRPr lang="hu-HU" sz="1600" kern="1200" dirty="0"/>
        </a:p>
      </dsp:txBody>
      <dsp:txXfrm>
        <a:off x="2723545" y="178739"/>
        <a:ext cx="1849380" cy="1082681"/>
      </dsp:txXfrm>
    </dsp:sp>
    <dsp:sp modelId="{90FC3884-24CB-4BB7-8BD3-764A7CE0F323}">
      <dsp:nvSpPr>
        <dsp:cNvPr id="0" name=""/>
        <dsp:cNvSpPr/>
      </dsp:nvSpPr>
      <dsp:spPr>
        <a:xfrm>
          <a:off x="4798285" y="482403"/>
          <a:ext cx="406350" cy="475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>
        <a:off x="4798285" y="577474"/>
        <a:ext cx="284445" cy="285211"/>
      </dsp:txXfrm>
    </dsp:sp>
    <dsp:sp modelId="{1C18AE4C-6A87-4F31-AE35-0AF144537F4D}">
      <dsp:nvSpPr>
        <dsp:cNvPr id="0" name=""/>
        <dsp:cNvSpPr/>
      </dsp:nvSpPr>
      <dsp:spPr>
        <a:xfrm>
          <a:off x="5373310" y="145055"/>
          <a:ext cx="1916748" cy="1150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MEGFIGYELŐ</a:t>
          </a:r>
          <a:endParaRPr lang="hu-HU" sz="1600" kern="1200" dirty="0"/>
        </a:p>
      </dsp:txBody>
      <dsp:txXfrm>
        <a:off x="5406994" y="178739"/>
        <a:ext cx="1849380" cy="1082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D890A-BAC3-4550-898C-E3F5FD0040AA}">
      <dsp:nvSpPr>
        <dsp:cNvPr id="0" name=""/>
        <dsp:cNvSpPr/>
      </dsp:nvSpPr>
      <dsp:spPr>
        <a:xfrm>
          <a:off x="3290" y="268183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Szenzor elem</a:t>
          </a:r>
          <a:endParaRPr lang="hu-HU" sz="1300" kern="1200" dirty="0"/>
        </a:p>
      </dsp:txBody>
      <dsp:txXfrm>
        <a:off x="28576" y="293469"/>
        <a:ext cx="1388322" cy="812764"/>
      </dsp:txXfrm>
    </dsp:sp>
    <dsp:sp modelId="{7CAF63C7-75B8-4303-8C93-3CC2317C35A2}">
      <dsp:nvSpPr>
        <dsp:cNvPr id="0" name=""/>
        <dsp:cNvSpPr/>
      </dsp:nvSpPr>
      <dsp:spPr>
        <a:xfrm>
          <a:off x="1586074" y="521429"/>
          <a:ext cx="305045" cy="3568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>
        <a:off x="1586074" y="592798"/>
        <a:ext cx="213532" cy="214107"/>
      </dsp:txXfrm>
    </dsp:sp>
    <dsp:sp modelId="{C98CC523-27CF-4B16-B040-BE344C537343}">
      <dsp:nvSpPr>
        <dsp:cNvPr id="0" name=""/>
        <dsp:cNvSpPr/>
      </dsp:nvSpPr>
      <dsp:spPr>
        <a:xfrm>
          <a:off x="2017742" y="268183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Jel kondicionálás /átalakítás</a:t>
          </a:r>
          <a:endParaRPr lang="hu-HU" sz="1300" kern="1200" dirty="0"/>
        </a:p>
      </dsp:txBody>
      <dsp:txXfrm>
        <a:off x="2043028" y="293469"/>
        <a:ext cx="1388322" cy="812764"/>
      </dsp:txXfrm>
    </dsp:sp>
    <dsp:sp modelId="{0F4FFF16-691C-4E4F-91B8-029791ECB27B}">
      <dsp:nvSpPr>
        <dsp:cNvPr id="0" name=""/>
        <dsp:cNvSpPr/>
      </dsp:nvSpPr>
      <dsp:spPr>
        <a:xfrm>
          <a:off x="3600526" y="521429"/>
          <a:ext cx="305045" cy="3568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>
        <a:off x="3600526" y="592798"/>
        <a:ext cx="213532" cy="214107"/>
      </dsp:txXfrm>
    </dsp:sp>
    <dsp:sp modelId="{FD39DC86-975B-449E-95D8-8CEC78D6845C}">
      <dsp:nvSpPr>
        <dsp:cNvPr id="0" name=""/>
        <dsp:cNvSpPr/>
      </dsp:nvSpPr>
      <dsp:spPr>
        <a:xfrm>
          <a:off x="4032194" y="268183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Jelfeldolgozó elem</a:t>
          </a:r>
          <a:endParaRPr lang="hu-HU" sz="1300" kern="1200" dirty="0"/>
        </a:p>
      </dsp:txBody>
      <dsp:txXfrm>
        <a:off x="4057480" y="293469"/>
        <a:ext cx="1388322" cy="812764"/>
      </dsp:txXfrm>
    </dsp:sp>
    <dsp:sp modelId="{CC05454B-6ED7-4656-B437-34F4BAC2A3A5}">
      <dsp:nvSpPr>
        <dsp:cNvPr id="0" name=""/>
        <dsp:cNvSpPr/>
      </dsp:nvSpPr>
      <dsp:spPr>
        <a:xfrm>
          <a:off x="5614978" y="521429"/>
          <a:ext cx="305045" cy="3568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>
        <a:off x="5614978" y="592798"/>
        <a:ext cx="213532" cy="214107"/>
      </dsp:txXfrm>
    </dsp:sp>
    <dsp:sp modelId="{9D4FC88C-17BF-4579-A676-7BBE2E343E4D}">
      <dsp:nvSpPr>
        <dsp:cNvPr id="0" name=""/>
        <dsp:cNvSpPr/>
      </dsp:nvSpPr>
      <dsp:spPr>
        <a:xfrm>
          <a:off x="6046646" y="268183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adatmegjelenítés</a:t>
          </a:r>
          <a:endParaRPr lang="hu-HU" sz="1300" kern="1200" dirty="0"/>
        </a:p>
      </dsp:txBody>
      <dsp:txXfrm>
        <a:off x="6071932" y="293469"/>
        <a:ext cx="1388322" cy="81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9CA2C156-9037-4EF3-BE12-25C82EC196C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1491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B5CF4DCD-0AC0-4422-A571-B913B73104B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4074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5A8A97-B361-4389-BFA3-9075544AC5EB}" type="slidenum">
              <a:rPr lang="hu-HU" altLang="hu-HU" sz="1300" smtClean="0"/>
              <a:pPr>
                <a:spcBef>
                  <a:spcPct val="0"/>
                </a:spcBef>
              </a:pPr>
              <a:t>1</a:t>
            </a:fld>
            <a:endParaRPr lang="hu-HU" altLang="hu-HU" sz="13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2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5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07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25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4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37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73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34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20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00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5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82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64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46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24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6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91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89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33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95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59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0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95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78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21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53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11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38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85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35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076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43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6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987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20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550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53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6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4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6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7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4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1714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8" y="0"/>
            <a:ext cx="2032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322263"/>
            <a:ext cx="1778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 userDrawn="1"/>
        </p:nvSpPr>
        <p:spPr>
          <a:xfrm>
            <a:off x="2987675" y="5929313"/>
            <a:ext cx="5942013" cy="549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1500" b="0" smtClean="0"/>
              <a:t>BUDAPEST UNIVERSITY OF TECHNOLOGY AND ECONOMICS</a:t>
            </a:r>
          </a:p>
          <a:p>
            <a:pPr algn="r" eaLnBrk="1" hangingPunct="1">
              <a:defRPr/>
            </a:pPr>
            <a:r>
              <a:rPr lang="en-GB" sz="1500" b="0" smtClean="0"/>
              <a:t>DEPARTMENT OF ELECTRONICS TECHNOLOGY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56288"/>
            <a:ext cx="24288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Cím helye 1"/>
          <p:cNvSpPr>
            <a:spLocks noGrp="1"/>
          </p:cNvSpPr>
          <p:nvPr>
            <p:ph type="ctrTitle"/>
          </p:nvPr>
        </p:nvSpPr>
        <p:spPr>
          <a:xfrm>
            <a:off x="941388" y="2071688"/>
            <a:ext cx="7053262" cy="1470025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noProof="0" smtClean="0"/>
              <a:t>MINTACÍM SZERKESZTÉSE</a:t>
            </a:r>
          </a:p>
        </p:txBody>
      </p:sp>
      <p:sp>
        <p:nvSpPr>
          <p:cNvPr id="71688" name="Szöveg helye 2"/>
          <p:cNvSpPr>
            <a:spLocks noGrp="1"/>
          </p:cNvSpPr>
          <p:nvPr>
            <p:ph type="subTitle" idx="1"/>
          </p:nvPr>
        </p:nvSpPr>
        <p:spPr>
          <a:xfrm>
            <a:off x="941388" y="3684588"/>
            <a:ext cx="7053262" cy="1752600"/>
          </a:xfrm>
        </p:spPr>
        <p:txBody>
          <a:bodyPr/>
          <a:lstStyle>
            <a:lvl1pPr marL="0" indent="0">
              <a:buFont typeface="Arial" charset="0"/>
              <a:buNone/>
              <a:defRPr sz="2100"/>
            </a:lvl1pPr>
          </a:lstStyle>
          <a:p>
            <a:pPr lvl="0"/>
            <a:r>
              <a:rPr lang="en-GB" noProof="0" smtClean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8226696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7892-0E61-4671-877E-48AFE07A0017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7551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9A9F-821F-40BB-A61A-737866B68A13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9177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0092-21BA-4D93-9F99-E6087FB488E8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07176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90BF-DB57-4F76-9486-26D8F03EF6FA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345843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CAC9-52E2-413B-9218-79087CE9C04F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0597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B5EC-0DB1-4894-984A-76D1A2968192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9986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0A5A-AD5B-4305-ABFA-27B32425E017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67260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84DC-57A7-4061-A432-C5CB26DE569C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59220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F660-A09D-417D-A485-C46D9F87A9E7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18261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1914-9892-4479-BA80-7C9462BA322F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2393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4912-4A3D-4989-8C7A-B34F27AFBC3D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1351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3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1E33-7FCD-4A30-9421-C6BA0661A81F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54693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2405-3539-459F-B43E-C0587C386C88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00091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72FF-4C44-4AF4-8FCD-36E7499A0B54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68064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0"/>
            <a:ext cx="17938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3000375"/>
            <a:ext cx="1809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39880" r="18260" b="39879"/>
          <a:stretch>
            <a:fillRect/>
          </a:stretch>
        </p:blipFill>
        <p:spPr bwMode="auto">
          <a:xfrm>
            <a:off x="177800" y="6327775"/>
            <a:ext cx="15875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MINTACÍM SZERKESZTÉSE</a:t>
            </a:r>
          </a:p>
        </p:txBody>
      </p:sp>
      <p:sp>
        <p:nvSpPr>
          <p:cNvPr id="1030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Mintaszöveg szerkesztése</a:t>
            </a:r>
          </a:p>
          <a:p>
            <a:pPr lvl="1"/>
            <a:r>
              <a:rPr lang="en-GB" altLang="hu-HU" smtClean="0"/>
              <a:t>Második szint</a:t>
            </a:r>
          </a:p>
          <a:p>
            <a:pPr lvl="2"/>
            <a:r>
              <a:rPr lang="en-GB" altLang="hu-HU" smtClean="0"/>
              <a:t>Harmadik szint</a:t>
            </a:r>
          </a:p>
          <a:p>
            <a:pPr lvl="3"/>
            <a:r>
              <a:rPr lang="en-GB" altLang="hu-HU" smtClean="0"/>
              <a:t>Negyedik szint</a:t>
            </a:r>
          </a:p>
          <a:p>
            <a:pPr lvl="4"/>
            <a:r>
              <a:rPr lang="en-GB" altLang="hu-HU" smtClean="0"/>
              <a:t>Ötödik szint</a:t>
            </a:r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571750" y="6381750"/>
            <a:ext cx="4071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59595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Az elektronikai rendszer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345363" y="6386513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59595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1EA00F-D59E-4909-A935-5F9215430697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8443913" y="6386513"/>
            <a:ext cx="4302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hu-HU" sz="1400" b="0" smtClean="0">
                <a:solidFill>
                  <a:srgbClr val="595959"/>
                </a:solidFill>
                <a:cs typeface="Arial" panose="020B0604020202020204" pitchFamily="34" charset="0"/>
              </a:rPr>
              <a:t>/</a:t>
            </a:r>
            <a:r>
              <a:rPr lang="hu-HU" altLang="hu-HU" sz="1400" b="0" smtClean="0">
                <a:solidFill>
                  <a:srgbClr val="595959"/>
                </a:solidFill>
                <a:cs typeface="Arial" panose="020B0604020202020204" pitchFamily="34" charset="0"/>
              </a:rPr>
              <a:t>54</a:t>
            </a:r>
            <a:endParaRPr lang="hu-HU" altLang="hu-HU" sz="1400" b="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rgbClr val="1E1E1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1E1E1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ttila@ett.bme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/>
          </p:cNvSpPr>
          <p:nvPr>
            <p:ph type="ctrTitle"/>
          </p:nvPr>
        </p:nvSpPr>
        <p:spPr>
          <a:xfrm>
            <a:off x="914400" y="2214563"/>
            <a:ext cx="7053263" cy="14700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/>
              <a:t>RENDSZERTECHNIKAI ALAPOK</a:t>
            </a:r>
            <a:endParaRPr lang="hu-HU" altLang="hu-HU" sz="3200" dirty="0" smtClean="0"/>
          </a:p>
        </p:txBody>
      </p:sp>
      <p:sp>
        <p:nvSpPr>
          <p:cNvPr id="5123" name="Rectang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 smtClean="0"/>
              <a:t>Dr. Géczy Attila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600" dirty="0" err="1" smtClean="0">
                <a:hlinkClick r:id="rId3"/>
              </a:rPr>
              <a:t>gattila</a:t>
            </a:r>
            <a:r>
              <a:rPr lang="hu-HU" altLang="hu-HU" sz="1600" dirty="0" smtClean="0">
                <a:hlinkClick r:id="rId3"/>
              </a:rPr>
              <a:t>@</a:t>
            </a:r>
            <a:r>
              <a:rPr lang="hu-HU" altLang="hu-HU" sz="1600" dirty="0" err="1" smtClean="0">
                <a:hlinkClick r:id="rId3"/>
              </a:rPr>
              <a:t>ett.bme.hu</a:t>
            </a:r>
            <a:endParaRPr lang="hu-HU" altLang="hu-HU" sz="16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hu-HU" altLang="hu-HU" sz="14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400" dirty="0" smtClean="0"/>
              <a:t>Dr. </a:t>
            </a:r>
            <a:r>
              <a:rPr lang="hu-HU" altLang="hu-HU" sz="1400" dirty="0" err="1" smtClean="0"/>
              <a:t>Stubán</a:t>
            </a:r>
            <a:r>
              <a:rPr lang="hu-HU" altLang="hu-HU" sz="1400" dirty="0" smtClean="0"/>
              <a:t> </a:t>
            </a:r>
            <a:r>
              <a:rPr lang="hu-HU" altLang="hu-HU" sz="1400" dirty="0" smtClean="0"/>
              <a:t>Norbert, Gergely Zoltán</a:t>
            </a:r>
            <a:endParaRPr lang="hu-HU" altLang="hu-HU" sz="1400" dirty="0" smtClean="0"/>
          </a:p>
        </p:txBody>
      </p:sp>
      <p:sp>
        <p:nvSpPr>
          <p:cNvPr id="4" name="Rectangle 13"/>
          <p:cNvSpPr txBox="1">
            <a:spLocks/>
          </p:cNvSpPr>
          <p:nvPr/>
        </p:nvSpPr>
        <p:spPr bwMode="auto">
          <a:xfrm>
            <a:off x="904875" y="841375"/>
            <a:ext cx="82026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sz="3200" b="1" kern="0" dirty="0" smtClean="0"/>
              <a:t>AUTOMATIZÁLÁS - SZIE</a:t>
            </a:r>
            <a:endParaRPr lang="hu-HU" altLang="hu-HU" sz="32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23555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B3398C-9F2E-4559-BA05-568A23684AD2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2355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RENDSZER MEGVALÓSÍTÁSA</a:t>
            </a:r>
          </a:p>
        </p:txBody>
      </p:sp>
      <p:sp>
        <p:nvSpPr>
          <p:cNvPr id="2355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5483225" cy="2736850"/>
          </a:xfrm>
        </p:spPr>
        <p:txBody>
          <a:bodyPr/>
          <a:lstStyle/>
          <a:p>
            <a:pPr eaLnBrk="1" hangingPunct="1"/>
            <a:r>
              <a:rPr lang="hu-HU" altLang="hu-HU" sz="2100" smtClean="0"/>
              <a:t>Lépések:</a:t>
            </a:r>
          </a:p>
          <a:p>
            <a:pPr lvl="1" eaLnBrk="1" hangingPunct="1"/>
            <a:r>
              <a:rPr lang="hu-HU" altLang="hu-HU" sz="1700" smtClean="0"/>
              <a:t>Ötlet vagy piaci igény</a:t>
            </a:r>
          </a:p>
          <a:p>
            <a:pPr lvl="1" eaLnBrk="1" hangingPunct="1"/>
            <a:r>
              <a:rPr lang="hu-HU" altLang="hu-HU" sz="1700" smtClean="0"/>
              <a:t>Anyagi források megteremtése</a:t>
            </a:r>
          </a:p>
          <a:p>
            <a:pPr lvl="1" eaLnBrk="1" hangingPunct="1"/>
            <a:r>
              <a:rPr lang="hu-HU" altLang="hu-HU" sz="1700" smtClean="0"/>
              <a:t>Rendszer specifikáció, a rendszerterv elkészítése</a:t>
            </a:r>
          </a:p>
          <a:p>
            <a:pPr lvl="1" eaLnBrk="1" hangingPunct="1"/>
            <a:r>
              <a:rPr lang="hu-HU" altLang="hu-HU" sz="1700" smtClean="0"/>
              <a:t>Prototípus készítés: </a:t>
            </a:r>
          </a:p>
          <a:p>
            <a:pPr lvl="2" eaLnBrk="1" hangingPunct="1"/>
            <a:r>
              <a:rPr lang="hu-HU" altLang="hu-HU" sz="1700" smtClean="0"/>
              <a:t>Dekompozíció: a teljes feladat lebontása </a:t>
            </a:r>
          </a:p>
          <a:p>
            <a:pPr lvl="1" eaLnBrk="1" hangingPunct="1"/>
            <a:endParaRPr lang="hu-HU" altLang="hu-HU" sz="1700" smtClean="0"/>
          </a:p>
        </p:txBody>
      </p:sp>
      <p:pic>
        <p:nvPicPr>
          <p:cNvPr id="23558" name="Picture 4" descr="alarm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543050"/>
            <a:ext cx="31988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5"/>
          <p:cNvSpPr>
            <a:spLocks/>
          </p:cNvSpPr>
          <p:nvPr/>
        </p:nvSpPr>
        <p:spPr bwMode="auto">
          <a:xfrm>
            <a:off x="900113" y="5013325"/>
            <a:ext cx="4535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hu-HU" altLang="hu-HU" sz="1700" b="0"/>
              <a:t>Összeszerelés</a:t>
            </a:r>
          </a:p>
          <a:p>
            <a:pPr lvl="1" eaLnBrk="1" hangingPunct="1"/>
            <a:r>
              <a:rPr lang="hu-HU" altLang="hu-HU" sz="1700" b="0"/>
              <a:t>Tesztelés</a:t>
            </a:r>
          </a:p>
          <a:p>
            <a:pPr lvl="1" eaLnBrk="1" hangingPunct="1"/>
            <a:r>
              <a:rPr lang="hu-HU" altLang="hu-HU" sz="1700" b="0"/>
              <a:t>Gyártás előkészítés</a:t>
            </a:r>
            <a:endParaRPr lang="hu-HU" altLang="hu-HU" sz="1700" b="0">
              <a:sym typeface="Wingdings" panose="05000000000000000000" pitchFamily="2" charset="2"/>
            </a:endParaRPr>
          </a:p>
        </p:txBody>
      </p:sp>
      <p:sp>
        <p:nvSpPr>
          <p:cNvPr id="23560" name="Rectangle 6"/>
          <p:cNvSpPr>
            <a:spLocks/>
          </p:cNvSpPr>
          <p:nvPr/>
        </p:nvSpPr>
        <p:spPr bwMode="auto">
          <a:xfrm>
            <a:off x="971550" y="4076700"/>
            <a:ext cx="1368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700" b="0"/>
              <a:t>Elektronika</a:t>
            </a:r>
            <a:endParaRPr lang="hu-HU" altLang="hu-HU" sz="1700" b="0">
              <a:sym typeface="Wingdings" panose="05000000000000000000" pitchFamily="2" charset="2"/>
            </a:endParaRPr>
          </a:p>
        </p:txBody>
      </p:sp>
      <p:sp>
        <p:nvSpPr>
          <p:cNvPr id="23561" name="Rectangle 7"/>
          <p:cNvSpPr>
            <a:spLocks/>
          </p:cNvSpPr>
          <p:nvPr/>
        </p:nvSpPr>
        <p:spPr bwMode="auto">
          <a:xfrm>
            <a:off x="2484438" y="4076700"/>
            <a:ext cx="1584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700" b="0"/>
              <a:t>Burkolat tervezés (ergonómia)</a:t>
            </a:r>
            <a:endParaRPr lang="hu-HU" altLang="hu-HU" sz="1700" b="0">
              <a:sym typeface="Wingdings" panose="05000000000000000000" pitchFamily="2" charset="2"/>
            </a:endParaRPr>
          </a:p>
        </p:txBody>
      </p:sp>
      <p:sp>
        <p:nvSpPr>
          <p:cNvPr id="23562" name="Rectangle 8"/>
          <p:cNvSpPr>
            <a:spLocks/>
          </p:cNvSpPr>
          <p:nvPr/>
        </p:nvSpPr>
        <p:spPr bwMode="auto">
          <a:xfrm>
            <a:off x="3851275" y="4076700"/>
            <a:ext cx="1800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700" b="0"/>
              <a:t>Üzembiztonság, megbízhatóság</a:t>
            </a:r>
            <a:endParaRPr lang="hu-HU" altLang="hu-HU" sz="1700" b="0">
              <a:sym typeface="Wingdings" panose="05000000000000000000" pitchFamily="2" charset="2"/>
            </a:endParaRPr>
          </a:p>
        </p:txBody>
      </p:sp>
      <p:sp>
        <p:nvSpPr>
          <p:cNvPr id="23563" name="Line 9"/>
          <p:cNvSpPr>
            <a:spLocks noChangeShapeType="1"/>
          </p:cNvSpPr>
          <p:nvPr/>
        </p:nvSpPr>
        <p:spPr bwMode="auto">
          <a:xfrm flipH="1">
            <a:off x="1692275" y="3716338"/>
            <a:ext cx="11509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4" name="Line 10"/>
          <p:cNvSpPr>
            <a:spLocks noChangeShapeType="1"/>
          </p:cNvSpPr>
          <p:nvPr/>
        </p:nvSpPr>
        <p:spPr bwMode="auto">
          <a:xfrm>
            <a:off x="3419475" y="3716338"/>
            <a:ext cx="10810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5" name="Line 11"/>
          <p:cNvSpPr>
            <a:spLocks noChangeShapeType="1"/>
          </p:cNvSpPr>
          <p:nvPr/>
        </p:nvSpPr>
        <p:spPr bwMode="auto">
          <a:xfrm>
            <a:off x="3132138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6" name="Rectangle 12"/>
          <p:cNvSpPr>
            <a:spLocks/>
          </p:cNvSpPr>
          <p:nvPr/>
        </p:nvSpPr>
        <p:spPr bwMode="auto">
          <a:xfrm>
            <a:off x="5795963" y="4076700"/>
            <a:ext cx="1368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700" b="0"/>
              <a:t>EMC</a:t>
            </a:r>
            <a:endParaRPr lang="hu-HU" altLang="hu-HU" sz="1700" b="0">
              <a:sym typeface="Wingdings" panose="05000000000000000000" pitchFamily="2" charset="2"/>
            </a:endParaRPr>
          </a:p>
        </p:txBody>
      </p:sp>
      <p:sp>
        <p:nvSpPr>
          <p:cNvPr id="23567" name="Line 13"/>
          <p:cNvSpPr>
            <a:spLocks noChangeShapeType="1"/>
          </p:cNvSpPr>
          <p:nvPr/>
        </p:nvSpPr>
        <p:spPr bwMode="auto">
          <a:xfrm>
            <a:off x="3635375" y="3716338"/>
            <a:ext cx="2232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8" name="Rectangle 14"/>
          <p:cNvSpPr>
            <a:spLocks/>
          </p:cNvSpPr>
          <p:nvPr/>
        </p:nvSpPr>
        <p:spPr bwMode="auto">
          <a:xfrm>
            <a:off x="6875463" y="4076700"/>
            <a:ext cx="1368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700" b="0"/>
              <a:t>Termikus tervezés</a:t>
            </a:r>
            <a:endParaRPr lang="hu-HU" altLang="hu-HU" sz="1700" b="0">
              <a:sym typeface="Wingdings" panose="05000000000000000000" pitchFamily="2" charset="2"/>
            </a:endParaRPr>
          </a:p>
        </p:txBody>
      </p:sp>
      <p:sp>
        <p:nvSpPr>
          <p:cNvPr id="23569" name="Line 15"/>
          <p:cNvSpPr>
            <a:spLocks noChangeShapeType="1"/>
          </p:cNvSpPr>
          <p:nvPr/>
        </p:nvSpPr>
        <p:spPr bwMode="auto">
          <a:xfrm>
            <a:off x="4140200" y="3716338"/>
            <a:ext cx="31686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25603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CCE5F8-1113-40E6-A066-5537A2CB94D8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2560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GYÁRTÁSELŐKÉSZÍTÉS, GYÁRTÁS</a:t>
            </a:r>
          </a:p>
        </p:txBody>
      </p:sp>
      <p:sp>
        <p:nvSpPr>
          <p:cNvPr id="2560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1900" smtClean="0"/>
              <a:t>Gyártási technológia tervezése</a:t>
            </a:r>
          </a:p>
          <a:p>
            <a:pPr lvl="1" eaLnBrk="1" hangingPunct="1"/>
            <a:r>
              <a:rPr lang="hu-HU" altLang="hu-HU" sz="1600" smtClean="0"/>
              <a:t>THT vs. SMD</a:t>
            </a:r>
          </a:p>
          <a:p>
            <a:pPr lvl="1" eaLnBrk="1" hangingPunct="1"/>
            <a:r>
              <a:rPr lang="hu-HU" altLang="hu-HU" sz="1600" smtClean="0"/>
              <a:t>Nagy sorozatra NYÁK tervezés optimális paraméterekkel </a:t>
            </a:r>
          </a:p>
          <a:p>
            <a:pPr lvl="2" eaLnBrk="1" hangingPunct="1"/>
            <a:r>
              <a:rPr lang="hu-HU" altLang="hu-HU" sz="1600" smtClean="0"/>
              <a:t>NYÁK méret</a:t>
            </a:r>
          </a:p>
          <a:p>
            <a:pPr lvl="2" eaLnBrk="1" hangingPunct="1"/>
            <a:r>
              <a:rPr lang="hu-HU" altLang="hu-HU" sz="1600" smtClean="0"/>
              <a:t>Forraszthatóság (hullám, reflow és/vagy kézi?)</a:t>
            </a:r>
          </a:p>
          <a:p>
            <a:pPr eaLnBrk="1" hangingPunct="1"/>
            <a:r>
              <a:rPr lang="hu-HU" altLang="hu-HU" sz="1900" smtClean="0"/>
              <a:t>Gyártósorok, üzem felállítása</a:t>
            </a:r>
          </a:p>
          <a:p>
            <a:pPr lvl="1" eaLnBrk="1" hangingPunct="1"/>
            <a:r>
              <a:rPr lang="hu-HU" altLang="hu-HU" sz="1600" smtClean="0"/>
              <a:t>Logisztika</a:t>
            </a:r>
          </a:p>
          <a:p>
            <a:pPr lvl="1" eaLnBrk="1" hangingPunct="1"/>
            <a:r>
              <a:rPr lang="hu-HU" altLang="hu-HU" sz="1600" smtClean="0"/>
              <a:t>Alkatrész beszerzés</a:t>
            </a:r>
          </a:p>
          <a:p>
            <a:pPr eaLnBrk="1" hangingPunct="1"/>
            <a:r>
              <a:rPr lang="hu-HU" altLang="hu-HU" sz="1900" smtClean="0"/>
              <a:t>Minőség-ellenőrzés</a:t>
            </a:r>
          </a:p>
          <a:p>
            <a:pPr eaLnBrk="1" hangingPunct="1"/>
            <a:r>
              <a:rPr lang="hu-HU" altLang="hu-HU" sz="1900" smtClean="0"/>
              <a:t>Értékesítés</a:t>
            </a:r>
          </a:p>
          <a:p>
            <a:pPr eaLnBrk="1" hangingPunct="1"/>
            <a:r>
              <a:rPr lang="hu-HU" altLang="hu-HU" sz="1900" smtClean="0"/>
              <a:t>Szerviz</a:t>
            </a:r>
          </a:p>
          <a:p>
            <a:pPr lvl="1" eaLnBrk="1" hangingPunct="1"/>
            <a:r>
              <a:rPr lang="hu-HU" altLang="hu-HU" sz="1600" smtClean="0"/>
              <a:t>Megbízhatóbb gyártás </a:t>
            </a:r>
            <a:r>
              <a:rPr lang="hu-HU" altLang="hu-HU" sz="1600" smtClean="0">
                <a:sym typeface="Wingdings" panose="05000000000000000000" pitchFamily="2" charset="2"/>
              </a:rPr>
              <a:t> kisebb szerviz költség</a:t>
            </a:r>
            <a:endParaRPr lang="hu-HU" altLang="hu-HU" sz="1600" smtClean="0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3789363"/>
            <a:ext cx="18827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6011863" y="3452813"/>
            <a:ext cx="240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0"/>
              <a:t>Legfontosabb szempont: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26627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6B412-AF2D-47BD-AF3C-78D798FDB9AC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RENDSZER MEGVALÓSÍTÁSA</a:t>
            </a:r>
          </a:p>
        </p:txBody>
      </p:sp>
      <p:sp>
        <p:nvSpPr>
          <p:cNvPr id="2662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5122863" cy="3384550"/>
          </a:xfrm>
        </p:spPr>
        <p:txBody>
          <a:bodyPr/>
          <a:lstStyle/>
          <a:p>
            <a:pPr eaLnBrk="1" hangingPunct="1"/>
            <a:r>
              <a:rPr lang="hu-HU" altLang="hu-HU" sz="1700" b="1" smtClean="0"/>
              <a:t>Sarkalatos pontok</a:t>
            </a:r>
            <a:r>
              <a:rPr lang="hu-HU" altLang="hu-HU" sz="1700" smtClean="0"/>
              <a:t>: ahol az alfeladatok „összeérnek” Pl.: </a:t>
            </a:r>
          </a:p>
          <a:p>
            <a:pPr lvl="1" eaLnBrk="1" hangingPunct="1"/>
            <a:r>
              <a:rPr lang="hu-HU" altLang="hu-HU" sz="1400" smtClean="0"/>
              <a:t>Az nyomtatott áramköri lemez pontosan passzoljon a burkolatba – kommunikáció a terméktervező mérnök és a villamosmérnök között (co-design)</a:t>
            </a:r>
          </a:p>
          <a:p>
            <a:pPr lvl="1" eaLnBrk="1" hangingPunct="1"/>
            <a:r>
              <a:rPr lang="hu-HU" altLang="hu-HU" sz="1400" smtClean="0"/>
              <a:t>A magas szintű (PC-s) és az alacsony szintű (mikorkontroller) szoftvert író mérnök a fejlesztés minden fázisában értse egymást </a:t>
            </a:r>
          </a:p>
          <a:p>
            <a:pPr lvl="1" eaLnBrk="1" hangingPunct="1"/>
            <a:endParaRPr lang="hu-HU" altLang="hu-HU" sz="1400" smtClean="0"/>
          </a:p>
          <a:p>
            <a:pPr eaLnBrk="1" hangingPunct="1"/>
            <a:r>
              <a:rPr lang="hu-HU" altLang="hu-HU" sz="1700" smtClean="0"/>
              <a:t>A rendszer továbbfejlesztésénél az új mérnöknek meg kell érteni a korábban legyártott termék működését hardver és szoftver szinten </a:t>
            </a:r>
            <a:r>
              <a:rPr lang="hu-HU" altLang="hu-HU" sz="1700" smtClean="0">
                <a:sym typeface="Wingdings" panose="05000000000000000000" pitchFamily="2" charset="2"/>
              </a:rPr>
              <a:t> </a:t>
            </a:r>
            <a:r>
              <a:rPr lang="hu-HU" altLang="hu-HU" sz="1700" u="sng" smtClean="0">
                <a:sym typeface="Wingdings" panose="05000000000000000000" pitchFamily="2" charset="2"/>
              </a:rPr>
              <a:t>dokumentálás fontos!</a:t>
            </a:r>
            <a:endParaRPr lang="hu-HU" altLang="hu-HU" sz="1700" u="sng" smtClean="0"/>
          </a:p>
          <a:p>
            <a:pPr lvl="1" eaLnBrk="1" hangingPunct="1"/>
            <a:endParaRPr lang="hu-HU" altLang="hu-HU" sz="1700" u="sng" smtClean="0"/>
          </a:p>
        </p:txBody>
      </p:sp>
      <p:pic>
        <p:nvPicPr>
          <p:cNvPr id="26630" name="Picture 4" descr="alarm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24796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684213" y="5013325"/>
            <a:ext cx="789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1800" b="0">
                <a:solidFill>
                  <a:schemeClr val="tx1"/>
                </a:solidFill>
              </a:rPr>
              <a:t>A szabványosítás segít, de az emberi kommunikáció hatékonysága a kulcs!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28675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B853C3-8327-43A3-B0D3-813192BB8D9F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2867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VAGYONVÉDELMI RIASZTÓRENDSZER PROTOTÍPUSÁNAK RENDSZERTERVE</a:t>
            </a:r>
          </a:p>
        </p:txBody>
      </p:sp>
      <p:pic>
        <p:nvPicPr>
          <p:cNvPr id="28677" name="Picture 8" descr="riaszto rendszerte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49413"/>
            <a:ext cx="7056437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 bwMode="auto">
          <a:xfrm>
            <a:off x="3491880" y="4509120"/>
            <a:ext cx="1512168" cy="165618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églalap 6"/>
          <p:cNvSpPr/>
          <p:nvPr/>
        </p:nvSpPr>
        <p:spPr bwMode="auto">
          <a:xfrm>
            <a:off x="1187624" y="4724604"/>
            <a:ext cx="2194619" cy="14407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679" name="Picture 7" descr="http://store.storeimages.cdn-apple.com/4711/as-images.apple.com/is/image/AppleInc/aos/published/images/i/ph/iphone6/plus/iphone6-plus-box-gold-2014?wid=478&amp;hei=595&amp;fmt=jpeg&amp;qlt=95&amp;op_sharpen=0&amp;resMode=bicub&amp;op_usm=0.5,0.5,0,0&amp;iccEmbed=0&amp;layer=comp&amp;.v=14115207398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04" y="4288357"/>
            <a:ext cx="581543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 bwMode="auto">
          <a:xfrm>
            <a:off x="899592" y="1576934"/>
            <a:ext cx="1106578" cy="250013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5165915" y="4797151"/>
            <a:ext cx="1926365" cy="13821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30723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984B4-42B3-4EE2-881B-547BE6819A1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307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DEKOMPZÍCIÓ, FELADAT KIOSZTÁS</a:t>
            </a:r>
          </a:p>
        </p:txBody>
      </p:sp>
      <p:sp>
        <p:nvSpPr>
          <p:cNvPr id="3072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hu-HU" altLang="hu-HU" sz="1900" smtClean="0"/>
          </a:p>
          <a:p>
            <a:pPr eaLnBrk="1" hangingPunct="1"/>
            <a:endParaRPr lang="hu-HU" altLang="hu-HU" sz="1800" smtClean="0"/>
          </a:p>
        </p:txBody>
      </p:sp>
      <p:sp>
        <p:nvSpPr>
          <p:cNvPr id="16390" name="Rectangle 12"/>
          <p:cNvSpPr>
            <a:spLocks noGrp="1"/>
          </p:cNvSpPr>
          <p:nvPr>
            <p:ph type="body" sz="half" idx="2"/>
          </p:nvPr>
        </p:nvSpPr>
        <p:spPr>
          <a:xfrm>
            <a:off x="611188" y="1600200"/>
            <a:ext cx="79311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sz="1900" dirty="0" smtClean="0"/>
              <a:t>Hatékony fejlesztés feltétele: a rendszerterv részekre bontása után minden </a:t>
            </a:r>
            <a:r>
              <a:rPr lang="hu-HU" altLang="hu-HU" sz="1900" dirty="0" err="1" smtClean="0"/>
              <a:t>alfeladathoz</a:t>
            </a:r>
            <a:r>
              <a:rPr lang="hu-HU" altLang="hu-HU" sz="1900" dirty="0" smtClean="0"/>
              <a:t> egy mérnök vagy mérnök csapat rendelése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altLang="hu-HU" sz="1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1900" dirty="0" smtClean="0"/>
              <a:t>Az </a:t>
            </a:r>
            <a:r>
              <a:rPr lang="hu-HU" altLang="hu-HU" sz="1900" dirty="0" err="1" smtClean="0"/>
              <a:t>alfeladatok</a:t>
            </a:r>
            <a:r>
              <a:rPr lang="hu-HU" altLang="hu-HU" sz="1900" dirty="0" smtClean="0"/>
              <a:t> specifikációja, szükség esetén további </a:t>
            </a:r>
            <a:r>
              <a:rPr lang="hu-HU" altLang="hu-HU" sz="1900" dirty="0" err="1" smtClean="0"/>
              <a:t>dekompozíció</a:t>
            </a:r>
            <a:endParaRPr lang="hu-HU" altLang="hu-HU" sz="19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1600" dirty="0" smtClean="0"/>
              <a:t>Például a </a:t>
            </a:r>
            <a:r>
              <a:rPr lang="hu-HU" altLang="hu-HU" sz="1600" b="1" dirty="0" smtClean="0"/>
              <a:t>PIR interfész</a:t>
            </a:r>
            <a:r>
              <a:rPr lang="hu-HU" altLang="hu-HU" sz="1600" dirty="0" smtClean="0"/>
              <a:t> esetében felmerülő kérdések: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1600" dirty="0" smtClean="0"/>
              <a:t>Vezetékes vagy vezeték nélküli szenzorok legyenek?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altLang="hu-HU" sz="1600" dirty="0" smtClean="0"/>
              <a:t>Ha vezeték nélküli </a:t>
            </a:r>
            <a:r>
              <a:rPr lang="hu-HU" altLang="hu-HU" sz="1600" dirty="0" smtClean="0">
                <a:sym typeface="Wingdings" panose="05000000000000000000" pitchFamily="2" charset="2"/>
              </a:rPr>
              <a:t> energia optimalizált szenzor elektronika fejlesztése  további </a:t>
            </a:r>
            <a:r>
              <a:rPr lang="hu-HU" altLang="hu-HU" sz="1600" dirty="0" err="1" smtClean="0">
                <a:sym typeface="Wingdings" panose="05000000000000000000" pitchFamily="2" charset="2"/>
              </a:rPr>
              <a:t>dekompozíciót</a:t>
            </a:r>
            <a:r>
              <a:rPr lang="hu-HU" altLang="hu-HU" sz="1600" dirty="0" smtClean="0">
                <a:sym typeface="Wingdings" panose="05000000000000000000" pitchFamily="2" charset="2"/>
              </a:rPr>
              <a:t> igényelhet</a:t>
            </a:r>
            <a:endParaRPr lang="hu-HU" altLang="hu-HU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1600" dirty="0" smtClean="0"/>
              <a:t>Mekkora lesz a tervezett szenzor hálózat?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altLang="hu-HU" sz="1600" dirty="0" smtClean="0"/>
              <a:t>Ennek függvényében csillag vagy busz topológia?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altLang="hu-HU" sz="1600" dirty="0" smtClean="0"/>
              <a:t>Busz topológia esetén protokoll fejlesztés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hu-HU" altLang="hu-HU" sz="1600" dirty="0" smtClean="0">
                <a:sym typeface="Wingdings" panose="05000000000000000000" pitchFamily="2" charset="2"/>
              </a:rPr>
              <a:t>	   további </a:t>
            </a:r>
            <a:r>
              <a:rPr lang="hu-HU" altLang="hu-HU" sz="1600" dirty="0" err="1" smtClean="0">
                <a:sym typeface="Wingdings" panose="05000000000000000000" pitchFamily="2" charset="2"/>
              </a:rPr>
              <a:t>dekompozíció</a:t>
            </a:r>
            <a:endParaRPr lang="hu-HU" altLang="hu-HU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1600" dirty="0" smtClean="0"/>
              <a:t>Szabotázs védelmi megoldás?</a:t>
            </a:r>
            <a:endParaRPr lang="hu-HU" altLang="hu-HU" sz="1600" dirty="0"/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sz="16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sz="1600" dirty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sz="1600" dirty="0" smtClean="0"/>
              <a:t>PIR – passzív infravörös szenzor (nem </a:t>
            </a:r>
            <a:r>
              <a:rPr lang="hu-HU" altLang="hu-HU" sz="1600" dirty="0" err="1" smtClean="0"/>
              <a:t>hőérzékelő</a:t>
            </a:r>
            <a:r>
              <a:rPr lang="hu-HU" altLang="hu-HU" sz="1600" dirty="0" smtClean="0"/>
              <a:t>!)</a:t>
            </a:r>
          </a:p>
        </p:txBody>
      </p:sp>
      <p:pic>
        <p:nvPicPr>
          <p:cNvPr id="307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84763"/>
            <a:ext cx="15668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32771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1C6878-F491-45B2-B54F-1B03013227F9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37063"/>
            <a:ext cx="21145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DEKOMPZÍCIÓ, FELADAT KIOSZTÁS</a:t>
            </a:r>
          </a:p>
        </p:txBody>
      </p:sp>
      <p:sp>
        <p:nvSpPr>
          <p:cNvPr id="32774" name="Rectangle 4"/>
          <p:cNvSpPr>
            <a:spLocks noGrp="1"/>
          </p:cNvSpPr>
          <p:nvPr>
            <p:ph type="body" sz="half" idx="2"/>
          </p:nvPr>
        </p:nvSpPr>
        <p:spPr>
          <a:xfrm>
            <a:off x="611188" y="1600200"/>
            <a:ext cx="7931150" cy="4525963"/>
          </a:xfrm>
        </p:spPr>
        <p:txBody>
          <a:bodyPr/>
          <a:lstStyle/>
          <a:p>
            <a:pPr eaLnBrk="1" hangingPunct="1"/>
            <a:r>
              <a:rPr lang="hu-HU" altLang="hu-HU" sz="1900" smtClean="0"/>
              <a:t>Sokféle, egyszerűbb és bonyolultabb riasztó rendszer a különböző igények kielégítésére</a:t>
            </a:r>
          </a:p>
          <a:p>
            <a:pPr eaLnBrk="1" hangingPunct="1"/>
            <a:r>
              <a:rPr lang="hu-HU" altLang="hu-HU" sz="1900" b="1" smtClean="0"/>
              <a:t>Kommunikációs interfészek</a:t>
            </a:r>
            <a:r>
              <a:rPr lang="hu-HU" altLang="hu-HU" sz="1900" smtClean="0"/>
              <a:t> esetében felmerülő kérdések:</a:t>
            </a:r>
          </a:p>
          <a:p>
            <a:pPr lvl="1" eaLnBrk="1" hangingPunct="1"/>
            <a:r>
              <a:rPr lang="hu-HU" altLang="hu-HU" sz="1600" smtClean="0"/>
              <a:t>Legyen-e vonalas telefonos interfész? (Képes legyen-e behatolás esetén tárcsázni egy számot, vagy elegendő a sziréna?)</a:t>
            </a:r>
          </a:p>
          <a:p>
            <a:pPr lvl="1" eaLnBrk="1" hangingPunct="1"/>
            <a:r>
              <a:rPr lang="hu-HU" altLang="hu-HU" sz="1600" smtClean="0"/>
              <a:t>Legyen-e GSM interfész? (Ahol nem áll rendelkezésre vonalas telefon, ez jó megoldás.)</a:t>
            </a:r>
          </a:p>
          <a:p>
            <a:pPr lvl="1" eaLnBrk="1" hangingPunct="1"/>
            <a:r>
              <a:rPr lang="hu-HU" altLang="hu-HU" sz="1600" smtClean="0"/>
              <a:t>Indokolttá teszi-e a rendszer komplexitása a PC kapcsolatot? </a:t>
            </a:r>
          </a:p>
          <a:p>
            <a:pPr lvl="3" eaLnBrk="1" hangingPunct="1"/>
            <a:r>
              <a:rPr lang="hu-HU" altLang="hu-HU" sz="1600" smtClean="0"/>
              <a:t>Felhasználó által átkonfigurálható legyen-e a rendszer? </a:t>
            </a:r>
            <a:r>
              <a:rPr lang="hu-HU" altLang="hu-HU" sz="1600" smtClean="0">
                <a:sym typeface="Wingdings" panose="05000000000000000000" pitchFamily="2" charset="2"/>
              </a:rPr>
              <a:t> komplexebb szoftver szükséges</a:t>
            </a:r>
          </a:p>
          <a:p>
            <a:pPr lvl="3" eaLnBrk="1" hangingPunct="1"/>
            <a:r>
              <a:rPr lang="hu-HU" altLang="hu-HU" sz="1600" smtClean="0">
                <a:sym typeface="Wingdings" panose="05000000000000000000" pitchFamily="2" charset="2"/>
              </a:rPr>
              <a:t>Interneten keresztül megfigyelhető legyen-e a rendszer?  biztonsági kérdések, </a:t>
            </a:r>
            <a:r>
              <a:rPr lang="hu-HU" altLang="hu-HU" sz="1600" u="sng" smtClean="0">
                <a:sym typeface="Wingdings" panose="05000000000000000000" pitchFamily="2" charset="2"/>
              </a:rPr>
              <a:t>a zárt rendszer mindig biztonságosabb!</a:t>
            </a:r>
          </a:p>
          <a:p>
            <a:pPr lvl="2" eaLnBrk="1" hangingPunct="1"/>
            <a:endParaRPr lang="hu-HU" altLang="hu-HU" sz="1600" u="sng" smtClean="0"/>
          </a:p>
          <a:p>
            <a:pPr eaLnBrk="1" hangingPunct="1"/>
            <a:endParaRPr lang="hu-HU" altLang="hu-HU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34819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D24C1-87F7-431D-B8DA-54586661F0C7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2013"/>
            <a:ext cx="26654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DEKOMPZÍCIÓ, FELADAT KIOSZTÁS</a:t>
            </a:r>
          </a:p>
        </p:txBody>
      </p:sp>
      <p:sp>
        <p:nvSpPr>
          <p:cNvPr id="34822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hu-HU" altLang="hu-HU" sz="1900" smtClean="0"/>
          </a:p>
          <a:p>
            <a:pPr eaLnBrk="1" hangingPunct="1"/>
            <a:endParaRPr lang="hu-HU" altLang="hu-HU" sz="1800" smtClean="0"/>
          </a:p>
        </p:txBody>
      </p:sp>
      <p:sp>
        <p:nvSpPr>
          <p:cNvPr id="34823" name="Rectangle 4"/>
          <p:cNvSpPr>
            <a:spLocks noGrp="1"/>
          </p:cNvSpPr>
          <p:nvPr>
            <p:ph type="body" sz="half" idx="2"/>
          </p:nvPr>
        </p:nvSpPr>
        <p:spPr>
          <a:xfrm>
            <a:off x="611188" y="1600200"/>
            <a:ext cx="7931150" cy="4525963"/>
          </a:xfrm>
        </p:spPr>
        <p:txBody>
          <a:bodyPr/>
          <a:lstStyle/>
          <a:p>
            <a:pPr eaLnBrk="1" hangingPunct="1"/>
            <a:r>
              <a:rPr lang="hu-HU" altLang="hu-HU" sz="1900" b="1" smtClean="0"/>
              <a:t>Tápegység</a:t>
            </a:r>
            <a:r>
              <a:rPr lang="hu-HU" altLang="hu-HU" sz="1900" smtClean="0"/>
              <a:t> esetében felmerülő kérdések:</a:t>
            </a:r>
          </a:p>
          <a:p>
            <a:pPr lvl="1" eaLnBrk="1" hangingPunct="1"/>
            <a:r>
              <a:rPr lang="hu-HU" altLang="hu-HU" sz="1700" smtClean="0"/>
              <a:t>Szükséges teljesítmény? 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hu-HU" altLang="hu-HU" sz="1700" smtClean="0"/>
              <a:t>= teljes szenzorhálózat + vezérlő + sziréna + egyéb interfészek + külső hardverek</a:t>
            </a:r>
          </a:p>
          <a:p>
            <a:pPr lvl="1" eaLnBrk="1" hangingPunct="1"/>
            <a:r>
              <a:rPr lang="hu-HU" altLang="hu-HU" sz="1700" smtClean="0"/>
              <a:t>Szünetmentes követelmény!</a:t>
            </a:r>
          </a:p>
          <a:p>
            <a:pPr lvl="2" eaLnBrk="1" hangingPunct="1"/>
            <a:r>
              <a:rPr lang="hu-HU" altLang="hu-HU" sz="1700" smtClean="0"/>
              <a:t>Akkumulátorról is üzemeljen</a:t>
            </a:r>
          </a:p>
          <a:p>
            <a:pPr lvl="2" eaLnBrk="1" hangingPunct="1"/>
            <a:r>
              <a:rPr lang="hu-HU" altLang="hu-HU" sz="1700" smtClean="0"/>
              <a:t>Töltse az akkumulátort</a:t>
            </a:r>
          </a:p>
          <a:p>
            <a:pPr eaLnBrk="1" hangingPunct="1"/>
            <a:r>
              <a:rPr lang="hu-HU" altLang="hu-HU" sz="1900" smtClean="0"/>
              <a:t>Milyen típusú tápegység legyen? </a:t>
            </a:r>
          </a:p>
          <a:p>
            <a:pPr lvl="1" eaLnBrk="1" hangingPunct="1"/>
            <a:r>
              <a:rPr lang="hu-HU" altLang="hu-HU" sz="1700" smtClean="0"/>
              <a:t>Kapcsoló üzemű vagy transzformátor + áteresztő tranzisztoros stab?</a:t>
            </a:r>
          </a:p>
          <a:p>
            <a:pPr eaLnBrk="1" hangingPunct="1"/>
            <a:r>
              <a:rPr lang="hu-HU" altLang="hu-HU" sz="1900" smtClean="0"/>
              <a:t>Méret? </a:t>
            </a:r>
          </a:p>
          <a:p>
            <a:pPr lvl="1" eaLnBrk="1" hangingPunct="1"/>
            <a:r>
              <a:rPr lang="hu-HU" altLang="hu-HU" sz="1700" smtClean="0"/>
              <a:t>A burkolat meghatározza a méreteket </a:t>
            </a:r>
          </a:p>
          <a:p>
            <a:pPr lvl="1" eaLnBrk="1" hangingPunct="1"/>
            <a:r>
              <a:rPr lang="hu-HU" altLang="hu-HU" sz="1700" smtClean="0"/>
              <a:t>A kapcsoló üzemű táp kisebb, könnyebb, de zajosabb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3686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E8DB8-D287-4C08-BE38-914C1137EC69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3686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DEKOMPZÍCIÓ, FELADAT KIOSZTÁS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468313" y="1268413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100" b="0"/>
              <a:t>KÖZPONTI EGYSÉG: MIKROKONTROLLER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hu-HU" sz="1900" b="0">
                <a:cs typeface="Times New Roman" panose="02020603050405020304" pitchFamily="18" charset="0"/>
              </a:rPr>
              <a:t>µ</a:t>
            </a:r>
            <a:r>
              <a:rPr lang="hu-HU" altLang="hu-HU" sz="1900" b="0"/>
              <a:t>P + memória + perifériák egy tokban = </a:t>
            </a:r>
            <a:r>
              <a:rPr lang="en-US" altLang="hu-HU" sz="1900" b="0">
                <a:cs typeface="Times New Roman" panose="02020603050405020304" pitchFamily="18" charset="0"/>
              </a:rPr>
              <a:t>µ</a:t>
            </a:r>
            <a:r>
              <a:rPr lang="hu-HU" altLang="hu-HU" sz="1900" b="0"/>
              <a:t>C (mikrokontroller)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900" b="0"/>
              <a:t>Miért jó?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700" b="0"/>
              <a:t>Hatékony, „1 tokos” problémamegoldás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700" b="0"/>
              <a:t>A feladatokat bonyolult és költséges hardver tervezés helyett programozással oldhatjuk meg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700" b="0">
                <a:cs typeface="Arial" panose="020B0604020202020204" pitchFamily="34" charset="0"/>
              </a:rPr>
              <a:t>→ KÖLTSÉGHATÉKONY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900" b="0"/>
              <a:t>Microchip PIC mikrokontrollerei: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700" b="0"/>
              <a:t>Flash újraprogramozható programmemória (1-144kB)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700" b="0"/>
              <a:t>n*100 B-os SRAM (a PC RAM-jának felel meg)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700" b="0"/>
              <a:t>n*100 B-os EEPROM („merevlemez”, kivülről bővíthető)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700" b="0"/>
              <a:t>Számtalan periféria (I</a:t>
            </a:r>
            <a:r>
              <a:rPr lang="hu-HU" altLang="hu-HU" sz="1700" b="0" baseline="30000"/>
              <a:t>2</a:t>
            </a:r>
            <a:r>
              <a:rPr lang="hu-HU" altLang="hu-HU" sz="1700" b="0"/>
              <a:t>C, SPI, USART, Capture/Compare/PWM, CAN, LIN, ADC, USB, LCD stb.)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3686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E8DB8-D287-4C08-BE38-914C1137EC69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3686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DEKOMPZÍCIÓ, FELADAT KIOSZTÁS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468313" y="1268413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100" b="0"/>
              <a:t>KÖZPONTI EGYSÉG: MIKROKONTROLLER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hu-HU" sz="2400" b="0" dirty="0" smtClean="0"/>
              <a:t>Sokféle beágyazott </a:t>
            </a:r>
            <a:r>
              <a:rPr lang="hu-HU" sz="2400" b="0" dirty="0"/>
              <a:t>rendszer létezik</a:t>
            </a:r>
            <a:r>
              <a:rPr lang="hu-HU" sz="2400" b="0" dirty="0" smtClean="0"/>
              <a:t>, ezek közül </a:t>
            </a:r>
            <a:r>
              <a:rPr lang="hu-HU" sz="2400" b="0" dirty="0"/>
              <a:t>leggyakrabban akkor használják a </a:t>
            </a:r>
            <a:r>
              <a:rPr lang="hu-HU" sz="2400" b="0" dirty="0" err="1"/>
              <a:t>mikrovezérlőket</a:t>
            </a:r>
            <a:r>
              <a:rPr lang="hu-HU" sz="2400" b="0" dirty="0"/>
              <a:t>, amikor egy adott irányítási vagy mérési probléma a valós idejű (</a:t>
            </a:r>
            <a:r>
              <a:rPr lang="hu-HU" sz="2400" b="0" dirty="0" err="1"/>
              <a:t>real-time</a:t>
            </a:r>
            <a:r>
              <a:rPr lang="hu-HU" sz="2400" b="0" dirty="0"/>
              <a:t>) működést kíván.</a:t>
            </a:r>
          </a:p>
          <a:p>
            <a:pPr marL="0" indent="0">
              <a:buNone/>
            </a:pPr>
            <a:endParaRPr lang="hu-HU" sz="2400" b="0" dirty="0" smtClean="0"/>
          </a:p>
          <a:p>
            <a:pPr marL="0" indent="0">
              <a:buNone/>
            </a:pPr>
            <a:r>
              <a:rPr lang="hu-HU" sz="2400" b="0" dirty="0" smtClean="0"/>
              <a:t>Mivel </a:t>
            </a:r>
            <a:r>
              <a:rPr lang="hu-HU" sz="2400" b="0" dirty="0"/>
              <a:t>a program összetettsége általában közepes vagy alacsony, valamint a memória mérete viszonylag kevés, ezért legtöbbször operációs rendszer nélkül, közvetlenül az adott problémára készült célprogram működik rajtuk.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1700" b="0" dirty="0"/>
          </a:p>
        </p:txBody>
      </p:sp>
    </p:spTree>
    <p:extLst>
      <p:ext uri="{BB962C8B-B14F-4D97-AF65-F5344CB8AC3E}">
        <p14:creationId xmlns:p14="http://schemas.microsoft.com/office/powerpoint/2010/main" val="19991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3686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E8DB8-D287-4C08-BE38-914C1137EC69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3686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DEKOMPZÍCIÓ, FELADAT KIOSZTÁS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468313" y="1268413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100" b="0"/>
              <a:t>KÖZPONTI EGYSÉG: MIKROKONTROLLER</a:t>
            </a:r>
          </a:p>
        </p:txBody>
      </p:sp>
      <p:sp>
        <p:nvSpPr>
          <p:cNvPr id="9" name="Tartalom helye 3"/>
          <p:cNvSpPr>
            <a:spLocks noGrp="1"/>
          </p:cNvSpPr>
          <p:nvPr>
            <p:ph sz="half" idx="1"/>
          </p:nvPr>
        </p:nvSpPr>
        <p:spPr>
          <a:xfrm>
            <a:off x="728683" y="1634875"/>
            <a:ext cx="3816000" cy="5112000"/>
          </a:xfrm>
        </p:spPr>
        <p:txBody>
          <a:bodyPr/>
          <a:lstStyle/>
          <a:p>
            <a:pPr marL="0" indent="0">
              <a:buNone/>
            </a:pPr>
            <a:r>
              <a:rPr lang="hu-HU" sz="2000" u="sng" dirty="0" smtClean="0"/>
              <a:t>Mikroprocesszor</a:t>
            </a:r>
          </a:p>
          <a:p>
            <a:r>
              <a:rPr lang="hu-HU" sz="2000" dirty="0" smtClean="0"/>
              <a:t>Több integrált áramkör,</a:t>
            </a:r>
          </a:p>
          <a:p>
            <a:r>
              <a:rPr lang="hu-HU" sz="2000" dirty="0" smtClean="0"/>
              <a:t>Magas fogyasztás,</a:t>
            </a:r>
          </a:p>
          <a:p>
            <a:r>
              <a:rPr lang="hu-HU" sz="2000" dirty="0" smtClean="0"/>
              <a:t>Nagy költség,</a:t>
            </a:r>
          </a:p>
          <a:p>
            <a:r>
              <a:rPr lang="hu-HU" sz="2000" dirty="0" smtClean="0"/>
              <a:t>Magas sebesség,</a:t>
            </a:r>
          </a:p>
          <a:p>
            <a:r>
              <a:rPr lang="hu-HU" sz="2000" dirty="0" smtClean="0"/>
              <a:t>Nehezebb programozás és hibakeresés,</a:t>
            </a:r>
          </a:p>
          <a:p>
            <a:r>
              <a:rPr lang="hu-HU" sz="2000" dirty="0" smtClean="0"/>
              <a:t>Nehezebb összetett rendszereket készíteni,</a:t>
            </a:r>
          </a:p>
          <a:p>
            <a:r>
              <a:rPr lang="hu-HU" sz="2000" dirty="0" smtClean="0"/>
              <a:t>Könnyű a be- és kimenetek bővítése,</a:t>
            </a:r>
          </a:p>
          <a:p>
            <a:r>
              <a:rPr lang="hu-HU" sz="2000" dirty="0" smtClean="0"/>
              <a:t>A memória mennyisége könnyen növelhető.</a:t>
            </a:r>
            <a:endParaRPr lang="hu-HU" sz="2000" dirty="0"/>
          </a:p>
        </p:txBody>
      </p:sp>
      <p:sp>
        <p:nvSpPr>
          <p:cNvPr id="10" name="Tartalom helye 4"/>
          <p:cNvSpPr txBox="1">
            <a:spLocks/>
          </p:cNvSpPr>
          <p:nvPr/>
        </p:nvSpPr>
        <p:spPr>
          <a:xfrm>
            <a:off x="4895520" y="1634875"/>
            <a:ext cx="3816000" cy="511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b="0" u="sng" kern="0" dirty="0" err="1" smtClean="0"/>
              <a:t>Mikrovezérlő</a:t>
            </a:r>
            <a:endParaRPr lang="hu-HU" sz="2000" b="0" u="sng" kern="0" dirty="0" smtClean="0"/>
          </a:p>
          <a:p>
            <a:r>
              <a:rPr lang="hu-HU" sz="2000" b="0" kern="0" dirty="0" smtClean="0"/>
              <a:t>Egy integrált áramkör,</a:t>
            </a:r>
          </a:p>
          <a:p>
            <a:r>
              <a:rPr lang="hu-HU" sz="2000" b="0" kern="0" dirty="0" smtClean="0"/>
              <a:t>Alacsony fogyasztás,</a:t>
            </a:r>
          </a:p>
          <a:p>
            <a:r>
              <a:rPr lang="hu-HU" sz="2000" b="0" kern="0" dirty="0" smtClean="0"/>
              <a:t>Alacsony költség,</a:t>
            </a:r>
          </a:p>
          <a:p>
            <a:r>
              <a:rPr lang="hu-HU" sz="2000" b="0" kern="0" dirty="0" smtClean="0"/>
              <a:t>Közepes sebesség,</a:t>
            </a:r>
          </a:p>
          <a:p>
            <a:r>
              <a:rPr lang="hu-HU" sz="2000" b="0" kern="0" dirty="0" smtClean="0"/>
              <a:t>Egyszerű programozás és hibakeresés,</a:t>
            </a:r>
          </a:p>
          <a:p>
            <a:r>
              <a:rPr lang="hu-HU" sz="2000" b="0" kern="0" dirty="0" smtClean="0"/>
              <a:t>Könnyű összetett rendszereket készíteni,</a:t>
            </a:r>
          </a:p>
          <a:p>
            <a:r>
              <a:rPr lang="hu-HU" sz="2000" b="0" kern="0" dirty="0" smtClean="0"/>
              <a:t>Nehéz a be- és kimenetek bővítése,</a:t>
            </a:r>
          </a:p>
          <a:p>
            <a:r>
              <a:rPr lang="hu-HU" sz="2000" b="0" kern="0" dirty="0" smtClean="0"/>
              <a:t>A memória mennyisége nehezen növelhető.</a:t>
            </a:r>
          </a:p>
          <a:p>
            <a:endParaRPr lang="hu-HU" sz="2400" b="0" kern="0" dirty="0"/>
          </a:p>
        </p:txBody>
      </p:sp>
    </p:spTree>
    <p:extLst>
      <p:ext uri="{BB962C8B-B14F-4D97-AF65-F5344CB8AC3E}">
        <p14:creationId xmlns:p14="http://schemas.microsoft.com/office/powerpoint/2010/main" val="31135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AZ ELEKTRONIKAI RENDSZER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1"/>
          </p:nvPr>
        </p:nvSpPr>
        <p:spPr>
          <a:xfrm>
            <a:off x="427038" y="14176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1900" dirty="0" smtClean="0"/>
              <a:t>Rengeteg fajta egyszerű és komplex rendszer létezik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900" dirty="0" smtClean="0"/>
              <a:t>Általánosságban az elektronikai rendszer fő egységei: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dirty="0" smtClean="0"/>
              <a:t>Energia forrás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dirty="0" smtClean="0"/>
              <a:t>Központi egység (ami valamilyen feladatot végez)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dirty="0" smtClean="0"/>
              <a:t>Interfész (csatoló a környezet és a rendszer között)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900" dirty="0" smtClean="0"/>
              <a:t>Elosztott rendszerek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dirty="0" smtClean="0"/>
              <a:t>Nincs dedikált központi egység, esetleg több tápegység is van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dirty="0" smtClean="0"/>
              <a:t>Pl. </a:t>
            </a:r>
            <a:r>
              <a:rPr lang="hu-HU" altLang="hu-HU" sz="1600" dirty="0" err="1" smtClean="0"/>
              <a:t>Zigbee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ad-hoc</a:t>
            </a:r>
            <a:r>
              <a:rPr lang="hu-HU" altLang="hu-HU" sz="1600" dirty="0" smtClean="0"/>
              <a:t> hálózat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900" dirty="0" smtClean="0"/>
              <a:t>Csoportosítás sokféle szempont szerint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dirty="0" smtClean="0"/>
              <a:t>Felhasználás irányultsága szerint: </a:t>
            </a:r>
          </a:p>
          <a:p>
            <a:pPr lvl="2" eaLnBrk="1" hangingPunct="1">
              <a:lnSpc>
                <a:spcPct val="80000"/>
              </a:lnSpc>
            </a:pPr>
            <a:r>
              <a:rPr lang="hu-HU" altLang="hu-HU" sz="1600" dirty="0" smtClean="0"/>
              <a:t>Közszükségleti: szórakozató, hírközlési, számítástechnikai, </a:t>
            </a:r>
            <a:r>
              <a:rPr lang="hu-HU" altLang="hu-HU" sz="1600" dirty="0" err="1" smtClean="0"/>
              <a:t>automotive</a:t>
            </a:r>
            <a:endParaRPr lang="hu-HU" altLang="hu-HU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hu-HU" altLang="hu-HU" sz="1600" dirty="0" smtClean="0"/>
              <a:t>Professzionális: repülő és űrkutató, védelmi és harcászati, oktatási, orvosi elektronikai, hírközlési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600" dirty="0" smtClean="0"/>
              <a:t>Tápellátás technikája szerint</a:t>
            </a:r>
          </a:p>
          <a:p>
            <a:pPr lvl="2" eaLnBrk="1" hangingPunct="1">
              <a:lnSpc>
                <a:spcPct val="80000"/>
              </a:lnSpc>
            </a:pPr>
            <a:r>
              <a:rPr lang="hu-HU" altLang="hu-HU" sz="1600" dirty="0" smtClean="0"/>
              <a:t>Hálózati táplálású, elemes, akkumulátoros, megújuló energia forrást használó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900" dirty="0" smtClean="0"/>
              <a:t>Példák elektronikai rendszerekre (később)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4710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32DA-159D-4960-A784-B8D5DF6BD8C2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471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CISC </a:t>
            </a:r>
            <a:r>
              <a:rPr lang="hu-HU" altLang="hu-HU" dirty="0" err="1" smtClean="0"/>
              <a:t>vs</a:t>
            </a:r>
            <a:r>
              <a:rPr lang="hu-HU" altLang="hu-HU" dirty="0" smtClean="0"/>
              <a:t> RISC</a:t>
            </a:r>
            <a:endParaRPr lang="hu-HU" altLang="hu-HU" dirty="0" smtClean="0"/>
          </a:p>
        </p:txBody>
      </p:sp>
      <p:sp>
        <p:nvSpPr>
          <p:cNvPr id="47109" name="Rectangle 3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hu-HU" sz="1600" b="1" dirty="0" err="1"/>
              <a:t>Complex</a:t>
            </a:r>
            <a:r>
              <a:rPr lang="hu-HU" sz="1600" b="1" dirty="0"/>
              <a:t> </a:t>
            </a:r>
            <a:r>
              <a:rPr lang="hu-HU" sz="1600" b="1" dirty="0" err="1"/>
              <a:t>Instruction</a:t>
            </a:r>
            <a:r>
              <a:rPr lang="hu-HU" sz="1600" b="1" dirty="0"/>
              <a:t> </a:t>
            </a:r>
            <a:r>
              <a:rPr lang="hu-HU" sz="1600" b="1" dirty="0" err="1"/>
              <a:t>Set</a:t>
            </a:r>
            <a:r>
              <a:rPr lang="hu-HU" sz="1600" b="1" dirty="0"/>
              <a:t> </a:t>
            </a:r>
            <a:r>
              <a:rPr lang="hu-HU" sz="1600" b="1" dirty="0" smtClean="0"/>
              <a:t>Computer: összetett </a:t>
            </a:r>
            <a:r>
              <a:rPr lang="hu-HU" sz="1600" b="1" dirty="0"/>
              <a:t>utasításkészletű </a:t>
            </a:r>
            <a:r>
              <a:rPr lang="hu-HU" sz="1600" b="1" dirty="0" smtClean="0"/>
              <a:t>számítógép</a:t>
            </a:r>
          </a:p>
          <a:p>
            <a:pPr marL="0" indent="0" algn="ctr">
              <a:buNone/>
            </a:pPr>
            <a:endParaRPr lang="hu-HU" sz="1600" b="1" dirty="0"/>
          </a:p>
          <a:p>
            <a:pPr marL="0" indent="0">
              <a:buNone/>
            </a:pPr>
            <a:r>
              <a:rPr lang="hu-HU" sz="2000" dirty="0"/>
              <a:t>Ez a tervezési koncepció olyan processzorokat jelent, melyek </a:t>
            </a:r>
            <a:r>
              <a:rPr lang="hu-HU" sz="2000" dirty="0" smtClean="0"/>
              <a:t>utasításkészlete </a:t>
            </a:r>
            <a:r>
              <a:rPr lang="hu-HU" sz="2000" dirty="0"/>
              <a:t>sok, bonyolult utasítást tartalmaz.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CISC processzorok utasításai általában több elemi műveletet végeznek egyszerre, így a gépi kódú programjaik rövidebbek, jobban átláthatóak egy ember számára. Igen sok utasítással rendelkeznek (&gt;200).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Hátránya</a:t>
            </a:r>
            <a:r>
              <a:rPr lang="hu-HU" sz="2000" dirty="0"/>
              <a:t>, hogy a bonyolultabb utasítások sokszor jelentősen lassabban hajthatóak végre, és így a rövidebb programok ellenére is a végeredmény a lassabb programfutás lesz.</a:t>
            </a:r>
          </a:p>
          <a:p>
            <a:pPr lvl="1" eaLnBrk="1" hangingPunct="1">
              <a:lnSpc>
                <a:spcPct val="90000"/>
              </a:lnSpc>
            </a:pPr>
            <a:endParaRPr lang="hu-HU" alt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28401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4710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32DA-159D-4960-A784-B8D5DF6BD8C2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471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CISC </a:t>
            </a:r>
            <a:r>
              <a:rPr lang="hu-HU" altLang="hu-HU" dirty="0" err="1" smtClean="0"/>
              <a:t>vs</a:t>
            </a:r>
            <a:r>
              <a:rPr lang="hu-HU" altLang="hu-HU" dirty="0" smtClean="0"/>
              <a:t> RISC</a:t>
            </a:r>
            <a:endParaRPr lang="hu-HU" altLang="hu-HU" dirty="0" smtClean="0"/>
          </a:p>
        </p:txBody>
      </p:sp>
      <p:sp>
        <p:nvSpPr>
          <p:cNvPr id="47109" name="Rectangle 3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hu-HU" sz="1600" b="1" dirty="0" err="1"/>
              <a:t>Reduced</a:t>
            </a:r>
            <a:r>
              <a:rPr lang="hu-HU" sz="1600" b="1" dirty="0"/>
              <a:t> </a:t>
            </a:r>
            <a:r>
              <a:rPr lang="hu-HU" sz="1600" b="1" dirty="0" err="1"/>
              <a:t>Instruction</a:t>
            </a:r>
            <a:r>
              <a:rPr lang="hu-HU" sz="1600" b="1" dirty="0"/>
              <a:t> </a:t>
            </a:r>
            <a:r>
              <a:rPr lang="hu-HU" sz="1600" b="1" dirty="0" err="1"/>
              <a:t>Set</a:t>
            </a:r>
            <a:r>
              <a:rPr lang="hu-HU" sz="1600" b="1" dirty="0"/>
              <a:t> Computer:</a:t>
            </a:r>
            <a:br>
              <a:rPr lang="hu-HU" sz="1600" b="1" dirty="0"/>
            </a:br>
            <a:r>
              <a:rPr lang="hu-HU" sz="1600" b="1" dirty="0"/>
              <a:t>csökkentett utasításkészletű </a:t>
            </a:r>
            <a:r>
              <a:rPr lang="hu-HU" sz="1600" b="1" dirty="0" smtClean="0"/>
              <a:t>számítógép</a:t>
            </a:r>
          </a:p>
          <a:p>
            <a:pPr marL="0" indent="0" algn="ctr">
              <a:buNone/>
            </a:pPr>
            <a:endParaRPr lang="hu-HU" sz="1600" b="1" dirty="0"/>
          </a:p>
          <a:p>
            <a:pPr marL="0" indent="0">
              <a:buNone/>
            </a:pPr>
            <a:r>
              <a:rPr lang="hu-HU" sz="2000" dirty="0"/>
              <a:t>A bonyolult, lassú utasítások mellőzése és a címzési módok egyszerűsítése miatt a CISC elvű processzoroknál jóval egyszerűbb felépítésű (vagyis könnyebben verifikálható) chipeket tudtak tervezni.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Az </a:t>
            </a:r>
            <a:r>
              <a:rPr lang="hu-HU" sz="2000" dirty="0"/>
              <a:t>egyszerűbb kialakítás miatt több hely áll rendelkezésre az áramköri lapkán, valamint az egyszerűbb utasítások végrehajtása gyorsabb.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Az </a:t>
            </a:r>
            <a:r>
              <a:rPr lang="hu-HU" sz="2000" dirty="0"/>
              <a:t>ilyen processzorok kevés utasítással (&lt;100) rendelkeznek.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RISC elvet a mikrokontrollerek tervezésénél is felhasználják</a:t>
            </a:r>
            <a:r>
              <a:rPr lang="hu-HU" sz="1600" dirty="0"/>
              <a:t>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hu-HU" alt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27844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4710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32DA-159D-4960-A784-B8D5DF6BD8C2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471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HARVARD </a:t>
            </a:r>
            <a:r>
              <a:rPr lang="hu-HU" altLang="hu-HU" dirty="0" err="1" smtClean="0"/>
              <a:t>vs</a:t>
            </a:r>
            <a:r>
              <a:rPr lang="hu-HU" altLang="hu-HU" dirty="0" smtClean="0"/>
              <a:t> NEUMANN </a:t>
            </a:r>
            <a:endParaRPr lang="hu-HU" altLang="hu-HU" dirty="0" smtClean="0"/>
          </a:p>
        </p:txBody>
      </p:sp>
      <p:sp>
        <p:nvSpPr>
          <p:cNvPr id="7" name="Téglalap 6"/>
          <p:cNvSpPr/>
          <p:nvPr/>
        </p:nvSpPr>
        <p:spPr>
          <a:xfrm>
            <a:off x="2007350" y="3216200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012168" y="339709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CPU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 rot="16200000">
            <a:off x="2146548" y="685691"/>
            <a:ext cx="1152128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863334" y="168480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Program-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memória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 rot="5400000">
            <a:off x="2182552" y="4275677"/>
            <a:ext cx="108012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760140" y="483228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Adat-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memória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102171" y="3792261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6080916" y="397315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CPU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 rot="16200000">
            <a:off x="6246187" y="1258418"/>
            <a:ext cx="1152128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5966917" y="2472971"/>
            <a:ext cx="17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Memória</a:t>
            </a:r>
            <a:endParaRPr lang="hu-HU" sz="2800" dirty="0">
              <a:solidFill>
                <a:schemeClr val="bg1"/>
              </a:solidFill>
            </a:endParaRP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6390202" y="3310646"/>
            <a:ext cx="0" cy="481615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5254589" y="5918615"/>
            <a:ext cx="329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Neumann architektúra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33344" y="5918615"/>
            <a:ext cx="47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Harvard architektúra</a:t>
            </a:r>
            <a:endParaRPr lang="hu-HU" dirty="0"/>
          </a:p>
        </p:txBody>
      </p:sp>
      <p:cxnSp>
        <p:nvCxnSpPr>
          <p:cNvPr id="20" name="Egyenes összekötő nyíllal 19"/>
          <p:cNvCxnSpPr/>
          <p:nvPr/>
        </p:nvCxnSpPr>
        <p:spPr>
          <a:xfrm flipV="1">
            <a:off x="3077834" y="4224312"/>
            <a:ext cx="0" cy="463779"/>
          </a:xfrm>
          <a:prstGeom prst="straightConnector1">
            <a:avLst/>
          </a:prstGeom>
          <a:ln w="254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238075" y="3366787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datbusz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336629" y="3386586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címbusz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188292" y="4252192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datbusz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077834" y="4224312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címbusz</a:t>
            </a:r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2285746" y="4224312"/>
            <a:ext cx="0" cy="481615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7309506" y="3310646"/>
            <a:ext cx="0" cy="487688"/>
          </a:xfrm>
          <a:prstGeom prst="straightConnector1">
            <a:avLst/>
          </a:prstGeom>
          <a:ln w="254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2331043" y="2737919"/>
            <a:ext cx="0" cy="463779"/>
          </a:xfrm>
          <a:prstGeom prst="straightConnector1">
            <a:avLst/>
          </a:prstGeom>
          <a:ln w="254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3078086" y="2714664"/>
            <a:ext cx="0" cy="487688"/>
          </a:xfrm>
          <a:prstGeom prst="straightConnector1">
            <a:avLst/>
          </a:prstGeom>
          <a:ln w="254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3078086" y="2768409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címbusz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63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4710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32DA-159D-4960-A784-B8D5DF6BD8C2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471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HARVARD </a:t>
            </a:r>
            <a:r>
              <a:rPr lang="hu-HU" altLang="hu-HU" dirty="0" err="1" smtClean="0"/>
              <a:t>vs</a:t>
            </a:r>
            <a:r>
              <a:rPr lang="hu-HU" altLang="hu-HU" dirty="0" smtClean="0"/>
              <a:t> NEUMANN </a:t>
            </a:r>
            <a:endParaRPr lang="hu-HU" altLang="hu-HU" dirty="0" smtClean="0"/>
          </a:p>
        </p:txBody>
      </p:sp>
      <p:sp>
        <p:nvSpPr>
          <p:cNvPr id="30" name="Tartalom helye 3"/>
          <p:cNvSpPr>
            <a:spLocks noGrp="1"/>
          </p:cNvSpPr>
          <p:nvPr>
            <p:ph sz="half" idx="1"/>
          </p:nvPr>
        </p:nvSpPr>
        <p:spPr>
          <a:xfrm>
            <a:off x="479916" y="1486773"/>
            <a:ext cx="3816000" cy="5112000"/>
          </a:xfrm>
        </p:spPr>
        <p:txBody>
          <a:bodyPr/>
          <a:lstStyle/>
          <a:p>
            <a:pPr marL="0" indent="0">
              <a:buNone/>
            </a:pPr>
            <a:r>
              <a:rPr lang="hu-HU" sz="2000" u="sng" dirty="0" smtClean="0"/>
              <a:t>NEUMANN architektúra:</a:t>
            </a:r>
            <a:br>
              <a:rPr lang="hu-HU" sz="2000" u="sng" dirty="0" smtClean="0"/>
            </a:br>
            <a:endParaRPr lang="hu-HU" sz="2000" dirty="0" smtClean="0"/>
          </a:p>
          <a:p>
            <a:r>
              <a:rPr lang="hu-HU" sz="2000" dirty="0" smtClean="0"/>
              <a:t>Adat és programmemória közös és egy buszsoron kapcsolódik a CPU-hoz.</a:t>
            </a:r>
          </a:p>
          <a:p>
            <a:r>
              <a:rPr lang="hu-HU" sz="2000" dirty="0" smtClean="0"/>
              <a:t>Így egyidejű műveletvégzés nem lehetséges (memória és utasításkód kiolvasás),</a:t>
            </a:r>
          </a:p>
          <a:p>
            <a:r>
              <a:rPr lang="hu-HU" sz="2000" dirty="0" smtClean="0"/>
              <a:t>Limitált sebesség,</a:t>
            </a:r>
          </a:p>
          <a:p>
            <a:r>
              <a:rPr lang="hu-HU" sz="2000" dirty="0" smtClean="0"/>
              <a:t>Szekvenciális működés,</a:t>
            </a:r>
            <a:endParaRPr lang="hu-HU" sz="2000" dirty="0" smtClean="0"/>
          </a:p>
          <a:p>
            <a:r>
              <a:rPr lang="hu-HU" sz="2000" dirty="0" smtClean="0"/>
              <a:t>Egyszerűbb felépítésű</a:t>
            </a:r>
          </a:p>
          <a:p>
            <a:r>
              <a:rPr lang="hu-HU" sz="2000" dirty="0" err="1" smtClean="0"/>
              <a:t>Cache-vel</a:t>
            </a:r>
            <a:r>
              <a:rPr lang="hu-HU" sz="2000" dirty="0" smtClean="0"/>
              <a:t> bővíthető.</a:t>
            </a:r>
            <a:endParaRPr lang="hu-HU" sz="2000" dirty="0"/>
          </a:p>
        </p:txBody>
      </p:sp>
      <p:sp>
        <p:nvSpPr>
          <p:cNvPr id="31" name="Tartalom helye 3"/>
          <p:cNvSpPr txBox="1">
            <a:spLocks/>
          </p:cNvSpPr>
          <p:nvPr/>
        </p:nvSpPr>
        <p:spPr bwMode="auto">
          <a:xfrm>
            <a:off x="4555522" y="1486773"/>
            <a:ext cx="3816000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b="0" u="sng" kern="0" dirty="0" smtClean="0"/>
              <a:t>HARVARD architektúra:</a:t>
            </a:r>
            <a:br>
              <a:rPr lang="hu-HU" sz="2000" b="0" u="sng" kern="0" dirty="0" smtClean="0"/>
            </a:br>
            <a:endParaRPr lang="hu-HU" sz="2000" b="0" kern="0" dirty="0" smtClean="0"/>
          </a:p>
          <a:p>
            <a:r>
              <a:rPr lang="hu-HU" sz="2000" b="0" kern="0" dirty="0" smtClean="0"/>
              <a:t>Adat és programmemória külön buszokon kapcsolódik a központi egységhez</a:t>
            </a:r>
          </a:p>
          <a:p>
            <a:r>
              <a:rPr lang="hu-HU" sz="2000" b="0" kern="0" dirty="0" smtClean="0"/>
              <a:t>Dedikált cím és adatsín,</a:t>
            </a:r>
          </a:p>
          <a:p>
            <a:r>
              <a:rPr lang="hu-HU" sz="2000" b="0" kern="0" dirty="0" smtClean="0"/>
              <a:t>Így egyidejű műveletvégzés lehetséges (memória és utasításkód kiolvasás)</a:t>
            </a:r>
          </a:p>
          <a:p>
            <a:r>
              <a:rPr lang="hu-HU" sz="2000" b="0" kern="0" dirty="0" smtClean="0"/>
              <a:t>De bonyolultabb felépítés;</a:t>
            </a:r>
          </a:p>
          <a:p>
            <a:r>
              <a:rPr lang="hu-HU" sz="2000" b="0" kern="0" dirty="0" smtClean="0"/>
              <a:t>MCU, FPGA, DSP gyakran ezt a felépítést használja;</a:t>
            </a:r>
            <a:endParaRPr lang="hu-HU" sz="2000" b="0" kern="0" dirty="0"/>
          </a:p>
        </p:txBody>
      </p:sp>
      <p:sp>
        <p:nvSpPr>
          <p:cNvPr id="32" name="Tartalom helye 3"/>
          <p:cNvSpPr txBox="1">
            <a:spLocks/>
          </p:cNvSpPr>
          <p:nvPr/>
        </p:nvSpPr>
        <p:spPr bwMode="auto">
          <a:xfrm>
            <a:off x="535965" y="5618389"/>
            <a:ext cx="10926754" cy="9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b="0" kern="0" dirty="0" smtClean="0"/>
              <a:t>A valóságban sokszor kombinált részegységekből áll össze egy modern CPU.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b="0" kern="0" dirty="0" smtClean="0"/>
              <a:t>Példa váltásra: ARM7 (Neumann) -&gt; ARM9 (Harvard)</a:t>
            </a:r>
            <a:endParaRPr lang="hu-HU" sz="1800" b="0" kern="0" dirty="0"/>
          </a:p>
        </p:txBody>
      </p:sp>
    </p:spTree>
    <p:extLst>
      <p:ext uri="{BB962C8B-B14F-4D97-AF65-F5344CB8AC3E}">
        <p14:creationId xmlns:p14="http://schemas.microsoft.com/office/powerpoint/2010/main" val="22992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38915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75E03A-692A-4E14-BE9E-4B18787C88B4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389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MIKROKONTROLLER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62250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827088" y="5861050"/>
            <a:ext cx="4578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Forrás: http://www.webx.dk/oz2cpu/radios/z80nicd2.htm</a:t>
            </a:r>
          </a:p>
        </p:txBody>
      </p:sp>
      <p:grpSp>
        <p:nvGrpSpPr>
          <p:cNvPr id="38919" name="Group 18"/>
          <p:cNvGrpSpPr>
            <a:grpSpLocks/>
          </p:cNvGrpSpPr>
          <p:nvPr/>
        </p:nvGrpSpPr>
        <p:grpSpPr bwMode="auto">
          <a:xfrm>
            <a:off x="323850" y="1855788"/>
            <a:ext cx="6192838" cy="4021137"/>
            <a:chOff x="204" y="1026"/>
            <a:chExt cx="3901" cy="2533"/>
          </a:xfrm>
        </p:grpSpPr>
        <p:pic>
          <p:nvPicPr>
            <p:cNvPr id="38923" name="Picture 5"/>
            <p:cNvPicPr>
              <a:picLocks noChangeAspect="1" noChangeArrowheads="1"/>
            </p:cNvPicPr>
            <p:nvPr/>
          </p:nvPicPr>
          <p:blipFill>
            <a:blip r:embed="rId4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26"/>
              <a:ext cx="3719" cy="2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Line 10"/>
            <p:cNvSpPr>
              <a:spLocks noChangeShapeType="1"/>
            </p:cNvSpPr>
            <p:nvPr/>
          </p:nvSpPr>
          <p:spPr bwMode="auto">
            <a:xfrm>
              <a:off x="476" y="2205"/>
              <a:ext cx="3583" cy="46"/>
            </a:xfrm>
            <a:prstGeom prst="line">
              <a:avLst/>
            </a:prstGeom>
            <a:noFill/>
            <a:ln w="28575">
              <a:solidFill>
                <a:srgbClr val="BFFD40"/>
              </a:solidFill>
              <a:round/>
              <a:headEnd type="diamond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25" name="Line 11"/>
            <p:cNvSpPr>
              <a:spLocks noChangeShapeType="1"/>
            </p:cNvSpPr>
            <p:nvPr/>
          </p:nvSpPr>
          <p:spPr bwMode="auto">
            <a:xfrm>
              <a:off x="930" y="2024"/>
              <a:ext cx="3084" cy="91"/>
            </a:xfrm>
            <a:prstGeom prst="line">
              <a:avLst/>
            </a:prstGeom>
            <a:noFill/>
            <a:ln w="28575">
              <a:solidFill>
                <a:srgbClr val="BFFD4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26" name="Line 12"/>
            <p:cNvSpPr>
              <a:spLocks noChangeShapeType="1"/>
            </p:cNvSpPr>
            <p:nvPr/>
          </p:nvSpPr>
          <p:spPr bwMode="auto">
            <a:xfrm>
              <a:off x="1383" y="1797"/>
              <a:ext cx="2631" cy="182"/>
            </a:xfrm>
            <a:prstGeom prst="line">
              <a:avLst/>
            </a:prstGeom>
            <a:noFill/>
            <a:ln w="28575">
              <a:solidFill>
                <a:srgbClr val="BFFD4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27" name="Line 13"/>
            <p:cNvSpPr>
              <a:spLocks noChangeShapeType="1"/>
            </p:cNvSpPr>
            <p:nvPr/>
          </p:nvSpPr>
          <p:spPr bwMode="auto">
            <a:xfrm>
              <a:off x="2064" y="1706"/>
              <a:ext cx="1950" cy="182"/>
            </a:xfrm>
            <a:prstGeom prst="line">
              <a:avLst/>
            </a:prstGeom>
            <a:noFill/>
            <a:ln w="28575">
              <a:solidFill>
                <a:srgbClr val="BFFD4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28" name="Line 14"/>
            <p:cNvSpPr>
              <a:spLocks noChangeShapeType="1"/>
            </p:cNvSpPr>
            <p:nvPr/>
          </p:nvSpPr>
          <p:spPr bwMode="auto">
            <a:xfrm>
              <a:off x="2608" y="1570"/>
              <a:ext cx="1406" cy="256"/>
            </a:xfrm>
            <a:prstGeom prst="line">
              <a:avLst/>
            </a:prstGeom>
            <a:noFill/>
            <a:ln w="28575">
              <a:solidFill>
                <a:srgbClr val="BFFD4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29" name="Line 15"/>
            <p:cNvSpPr>
              <a:spLocks noChangeShapeType="1"/>
            </p:cNvSpPr>
            <p:nvPr/>
          </p:nvSpPr>
          <p:spPr bwMode="auto">
            <a:xfrm>
              <a:off x="3424" y="1434"/>
              <a:ext cx="635" cy="318"/>
            </a:xfrm>
            <a:prstGeom prst="line">
              <a:avLst/>
            </a:prstGeom>
            <a:noFill/>
            <a:ln w="28575">
              <a:solidFill>
                <a:srgbClr val="BFFD4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30" name="Line 16"/>
            <p:cNvSpPr>
              <a:spLocks noChangeShapeType="1"/>
            </p:cNvSpPr>
            <p:nvPr/>
          </p:nvSpPr>
          <p:spPr bwMode="auto">
            <a:xfrm flipV="1">
              <a:off x="431" y="2342"/>
              <a:ext cx="3674" cy="589"/>
            </a:xfrm>
            <a:prstGeom prst="line">
              <a:avLst/>
            </a:prstGeom>
            <a:noFill/>
            <a:ln w="28575">
              <a:solidFill>
                <a:srgbClr val="BFFD40"/>
              </a:solidFill>
              <a:round/>
              <a:headEnd type="diamond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31" name="Rectangle 17"/>
            <p:cNvSpPr>
              <a:spLocks noChangeArrowheads="1"/>
            </p:cNvSpPr>
            <p:nvPr/>
          </p:nvSpPr>
          <p:spPr bwMode="auto">
            <a:xfrm>
              <a:off x="535" y="2653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500">
                  <a:solidFill>
                    <a:srgbClr val="1E1E1E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rgbClr val="1E1E1E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1E1E1E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rgbClr val="1E1E1E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rgbClr val="1E1E1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E1E1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E1E1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E1E1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E1E1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>
                  <a:solidFill>
                    <a:srgbClr val="BFFD40"/>
                  </a:solidFill>
                </a:rPr>
                <a:t>oszcillátor</a:t>
              </a:r>
            </a:p>
          </p:txBody>
        </p:sp>
      </p:grpSp>
      <p:sp>
        <p:nvSpPr>
          <p:cNvPr id="38920" name="Rectangle 19"/>
          <p:cNvSpPr>
            <a:spLocks noChangeArrowheads="1"/>
          </p:cNvSpPr>
          <p:nvPr/>
        </p:nvSpPr>
        <p:spPr bwMode="auto">
          <a:xfrm>
            <a:off x="250825" y="1436688"/>
            <a:ext cx="6264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0">
                <a:solidFill>
                  <a:schemeClr val="tx1"/>
                </a:solidFill>
              </a:rPr>
              <a:t>80-as évek technológiáját tükröző programozható vezérlő egység</a:t>
            </a:r>
          </a:p>
        </p:txBody>
      </p:sp>
      <p:sp>
        <p:nvSpPr>
          <p:cNvPr id="38921" name="Rectangle 20"/>
          <p:cNvSpPr>
            <a:spLocks noChangeArrowheads="1"/>
          </p:cNvSpPr>
          <p:nvPr/>
        </p:nvSpPr>
        <p:spPr bwMode="auto">
          <a:xfrm>
            <a:off x="6588125" y="4619625"/>
            <a:ext cx="2016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0">
                <a:solidFill>
                  <a:schemeClr val="tx1"/>
                </a:solidFill>
              </a:rPr>
              <a:t>Ma mindez egyetlen chipre van integrálva</a:t>
            </a:r>
          </a:p>
        </p:txBody>
      </p:sp>
      <p:sp>
        <p:nvSpPr>
          <p:cNvPr id="38922" name="Line 21"/>
          <p:cNvSpPr>
            <a:spLocks noChangeShapeType="1"/>
          </p:cNvSpPr>
          <p:nvPr/>
        </p:nvSpPr>
        <p:spPr bwMode="auto">
          <a:xfrm>
            <a:off x="3276600" y="1700213"/>
            <a:ext cx="0" cy="1444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40963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7B6F34-ACEE-4A43-BFA7-65687B951C04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409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MIKROKONTROLLER</a:t>
            </a:r>
          </a:p>
        </p:txBody>
      </p:sp>
      <p:sp>
        <p:nvSpPr>
          <p:cNvPr id="40965" name="Rectangle 3"/>
          <p:cNvSpPr>
            <a:spLocks/>
          </p:cNvSpPr>
          <p:nvPr/>
        </p:nvSpPr>
        <p:spPr bwMode="auto">
          <a:xfrm>
            <a:off x="468313" y="1268413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100" b="0"/>
              <a:t>MIKROKONTROLLER CHIP – komplex mikroelektronikai struktúra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2416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78013"/>
            <a:ext cx="42481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366838" y="5373688"/>
            <a:ext cx="2484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Intel 8742 8 bites uC,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128B RAM, 2kB EPROM, I/O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46083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2E947-1761-42FD-85FD-54621311D95A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46084" name="Rectangle 2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PÉLDA BELSŐ FELÉPÍTÉSRE</a:t>
            </a:r>
            <a:endParaRPr lang="hu-HU" altLang="hu-HU" dirty="0" smtClean="0"/>
          </a:p>
        </p:txBody>
      </p:sp>
      <p:pic>
        <p:nvPicPr>
          <p:cNvPr id="11" name="Picture 2" descr="http://www.mikroe.com/img/publication/pic-books/pic-microcontrollers/chapter/01/fig1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85164"/>
            <a:ext cx="7143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4301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C47ECA-C5B0-4DD3-8596-1FE80D844723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430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ÓRA TTL ÁRAMKÖRÖKKEL ÉS MIKORKOTROLLERREL</a:t>
            </a:r>
            <a:endParaRPr lang="en-GB" altLang="hu-HU" smtClean="0"/>
          </a:p>
        </p:txBody>
      </p:sp>
      <p:pic>
        <p:nvPicPr>
          <p:cNvPr id="43013" name="Picture 3" descr="ora TTL-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68438"/>
            <a:ext cx="5976938" cy="2824162"/>
          </a:xfrm>
          <a:noFill/>
        </p:spPr>
      </p:pic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4643438" y="5589588"/>
            <a:ext cx="38893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700" b="0">
                <a:solidFill>
                  <a:schemeClr val="tx1"/>
                </a:solidFill>
              </a:rPr>
              <a:t>Ugyanez mikrokontrollerrel: 2 db IC</a:t>
            </a:r>
            <a:endParaRPr lang="en-GB" altLang="hu-HU" sz="1700" b="0">
              <a:solidFill>
                <a:schemeClr val="tx1"/>
              </a:solidFill>
            </a:endParaRPr>
          </a:p>
        </p:txBody>
      </p:sp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57563"/>
            <a:ext cx="2881312" cy="212407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468313" y="4365625"/>
            <a:ext cx="3024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700" b="0">
                <a:solidFill>
                  <a:schemeClr val="tx1"/>
                </a:solidFill>
              </a:rPr>
              <a:t>Digitális óra megvalósítása TTL IC-vel: 15 db IC</a:t>
            </a: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1116013" y="5229225"/>
            <a:ext cx="32400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solidFill>
                  <a:schemeClr val="tx1"/>
                </a:solidFill>
              </a:rPr>
              <a:t>Hardver szinten a feladat megoldás jelentősen egyszerűsödik!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2700338" y="4797425"/>
            <a:ext cx="21590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46083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2E947-1761-42FD-85FD-54621311D95A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4608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KÉT </a:t>
            </a:r>
            <a:r>
              <a:rPr lang="en-US" altLang="hu-HU" smtClean="0">
                <a:cs typeface="Times New Roman" panose="02020603050405020304" pitchFamily="18" charset="0"/>
              </a:rPr>
              <a:t>µ</a:t>
            </a:r>
            <a:r>
              <a:rPr lang="hu-HU" altLang="hu-HU" smtClean="0">
                <a:cs typeface="Times New Roman" panose="02020603050405020304" pitchFamily="18" charset="0"/>
              </a:rPr>
              <a:t>C </a:t>
            </a:r>
            <a:r>
              <a:rPr lang="hu-HU" altLang="hu-HU" smtClean="0"/>
              <a:t>TÍPUS ÖSSZEHASONLÍTÁSA</a:t>
            </a:r>
          </a:p>
        </p:txBody>
      </p:sp>
      <p:sp>
        <p:nvSpPr>
          <p:cNvPr id="4608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44950" cy="4713288"/>
          </a:xfrm>
        </p:spPr>
        <p:txBody>
          <a:bodyPr/>
          <a:lstStyle/>
          <a:p>
            <a:pPr eaLnBrk="1" hangingPunct="1"/>
            <a:r>
              <a:rPr lang="hu-HU" altLang="hu-HU" sz="1900" b="1" smtClean="0"/>
              <a:t>PIC 12F629</a:t>
            </a:r>
          </a:p>
          <a:p>
            <a:pPr lvl="1" eaLnBrk="1" hangingPunct="1"/>
            <a:r>
              <a:rPr lang="hu-HU" altLang="hu-HU" sz="1600" smtClean="0"/>
              <a:t>8 bites RISC architektúra</a:t>
            </a:r>
          </a:p>
          <a:p>
            <a:pPr lvl="1" eaLnBrk="1" hangingPunct="1"/>
            <a:r>
              <a:rPr lang="hu-HU" altLang="hu-HU" sz="1600" smtClean="0"/>
              <a:t>8 pin</a:t>
            </a:r>
          </a:p>
          <a:p>
            <a:pPr lvl="1" eaLnBrk="1" hangingPunct="1"/>
            <a:r>
              <a:rPr lang="hu-HU" altLang="hu-HU" sz="1600" smtClean="0"/>
              <a:t>5 MIPS</a:t>
            </a:r>
          </a:p>
          <a:p>
            <a:pPr lvl="1" eaLnBrk="1" hangingPunct="1"/>
            <a:r>
              <a:rPr lang="hu-HU" altLang="hu-HU" sz="1600" smtClean="0"/>
              <a:t>1 kB Flash</a:t>
            </a:r>
          </a:p>
          <a:p>
            <a:pPr lvl="1" eaLnBrk="1" hangingPunct="1"/>
            <a:r>
              <a:rPr lang="hu-HU" altLang="hu-HU" sz="1600" smtClean="0"/>
              <a:t>64 B SRAM</a:t>
            </a:r>
          </a:p>
          <a:p>
            <a:pPr lvl="1" eaLnBrk="1" hangingPunct="1"/>
            <a:r>
              <a:rPr lang="hu-HU" altLang="hu-HU" sz="1600" smtClean="0"/>
              <a:t>1 szintű IT kezelés</a:t>
            </a:r>
          </a:p>
          <a:p>
            <a:pPr lvl="1" eaLnBrk="1" hangingPunct="1"/>
            <a:r>
              <a:rPr lang="hu-HU" altLang="hu-HU" sz="1600" smtClean="0"/>
              <a:t>Hardverből csak összeadás</a:t>
            </a:r>
          </a:p>
          <a:p>
            <a:pPr lvl="1" eaLnBrk="1" hangingPunct="1"/>
            <a:r>
              <a:rPr lang="hu-HU" altLang="hu-HU" sz="1600" smtClean="0"/>
              <a:t>35 db-os utasításkészlet</a:t>
            </a:r>
          </a:p>
        </p:txBody>
      </p:sp>
      <p:sp>
        <p:nvSpPr>
          <p:cNvPr id="46086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412875"/>
            <a:ext cx="4038600" cy="4392613"/>
          </a:xfrm>
        </p:spPr>
        <p:txBody>
          <a:bodyPr/>
          <a:lstStyle/>
          <a:p>
            <a:pPr eaLnBrk="1" hangingPunct="1"/>
            <a:r>
              <a:rPr lang="hu-HU" altLang="hu-HU" sz="1900" b="1" smtClean="0"/>
              <a:t>dsPIC 30F6010</a:t>
            </a:r>
          </a:p>
          <a:p>
            <a:pPr lvl="1" eaLnBrk="1" hangingPunct="1"/>
            <a:r>
              <a:rPr lang="hu-HU" altLang="hu-HU" sz="1600" smtClean="0"/>
              <a:t>16 bites RISC architektúra</a:t>
            </a:r>
            <a:endParaRPr lang="hu-HU" altLang="hu-HU" sz="1800" smtClean="0"/>
          </a:p>
          <a:p>
            <a:pPr lvl="1" eaLnBrk="1" hangingPunct="1"/>
            <a:r>
              <a:rPr lang="hu-HU" altLang="hu-HU" sz="1600" smtClean="0"/>
              <a:t>80 pin</a:t>
            </a:r>
          </a:p>
          <a:p>
            <a:pPr lvl="1" eaLnBrk="1" hangingPunct="1"/>
            <a:r>
              <a:rPr lang="hu-HU" altLang="hu-HU" sz="1600" smtClean="0"/>
              <a:t>30 MIPS</a:t>
            </a:r>
          </a:p>
          <a:p>
            <a:pPr lvl="1" eaLnBrk="1" hangingPunct="1"/>
            <a:r>
              <a:rPr lang="hu-HU" altLang="hu-HU" sz="1600" smtClean="0"/>
              <a:t>144 kB Flash</a:t>
            </a:r>
          </a:p>
          <a:p>
            <a:pPr lvl="1" eaLnBrk="1" hangingPunct="1"/>
            <a:r>
              <a:rPr lang="hu-HU" altLang="hu-HU" sz="1600" smtClean="0"/>
              <a:t>8 kB SRAM</a:t>
            </a:r>
          </a:p>
          <a:p>
            <a:pPr lvl="1" eaLnBrk="1" hangingPunct="1"/>
            <a:r>
              <a:rPr lang="hu-HU" altLang="hu-HU" sz="1600" smtClean="0"/>
              <a:t>44 db, 8 szintű IT forrás</a:t>
            </a:r>
          </a:p>
          <a:p>
            <a:pPr lvl="1" eaLnBrk="1" hangingPunct="1"/>
            <a:r>
              <a:rPr lang="hu-HU" altLang="hu-HU" sz="1600" smtClean="0"/>
              <a:t>Hardveres szorzás</a:t>
            </a:r>
          </a:p>
          <a:p>
            <a:pPr lvl="1" eaLnBrk="1" hangingPunct="1"/>
            <a:r>
              <a:rPr lang="hu-HU" altLang="hu-HU" sz="1600" smtClean="0"/>
              <a:t>84 db-os utasításkészlet</a:t>
            </a:r>
          </a:p>
        </p:txBody>
      </p:sp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24400"/>
            <a:ext cx="1008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25923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4710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32DA-159D-4960-A784-B8D5DF6BD8C2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471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PIC PROGRAMOZÁS ALAPJAI</a:t>
            </a:r>
          </a:p>
        </p:txBody>
      </p:sp>
      <p:sp>
        <p:nvSpPr>
          <p:cNvPr id="4710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1900" smtClean="0"/>
              <a:t>ICSP: In-Circuit Serial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Az elkészült áramkörben való programozás lehetősége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3 vezeték + GND (Data, Clock, V</a:t>
            </a:r>
            <a:r>
              <a:rPr lang="hu-HU" altLang="hu-HU" sz="1600" baseline="-25000" smtClean="0"/>
              <a:t>prog</a:t>
            </a:r>
            <a:r>
              <a:rPr lang="hu-HU" altLang="hu-HU" sz="16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Egyszerű, házilag is könnyen elkészíthető programozó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900" smtClean="0"/>
              <a:t>Programozás: assembly vagy C nyelven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900" smtClean="0"/>
              <a:t>Fejlesztői környezet: MPLAB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Assembly és C nyelv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900" smtClean="0"/>
              <a:t>Program sturktúra: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Szükséges könyvtárak betöltése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Változók inicializálása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Végtelen ciklus szubrutinokkal (eljárás hívásokkal)</a:t>
            </a:r>
          </a:p>
          <a:p>
            <a:pPr lvl="1" eaLnBrk="1" hangingPunct="1">
              <a:lnSpc>
                <a:spcPct val="90000"/>
              </a:lnSpc>
            </a:pPr>
            <a:endParaRPr lang="hu-HU" altLang="hu-H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9219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D9B8D0-175A-4587-93D0-0294D6FDD86E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92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PÉLDA 1 : KÍNAI VILLOGÓ KITŰZŐ</a:t>
            </a:r>
          </a:p>
        </p:txBody>
      </p:sp>
      <p:sp>
        <p:nvSpPr>
          <p:cNvPr id="9221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54102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1900" smtClean="0"/>
              <a:t>Részei: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Gombelem, és elemtartó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NYÁK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ASIC (bondolva)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LED-ek (bondolva)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900" smtClean="0"/>
              <a:t>Egyszerű rendszernek tűnik, de komoly technológia áll a háttérben (ASIC) + olcsónak kell lennie </a:t>
            </a:r>
            <a:r>
              <a:rPr lang="hu-HU" altLang="hu-HU" sz="1900" smtClean="0">
                <a:sym typeface="Wingdings" panose="05000000000000000000" pitchFamily="2" charset="2"/>
              </a:rPr>
              <a:t> CSAK IGEN NAGY SOROZATBAN ÉRI MEG GYÁRTANI</a:t>
            </a:r>
            <a:endParaRPr lang="hu-HU" altLang="hu-HU" sz="190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1900" smtClean="0"/>
              <a:t>Felhasznált technológiák: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ASIC tervezés/gyártás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Bondolás (ASIC tokozás)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NYÁK tervezés/gyártás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Kézi forrasztás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Speciális burkolat: műanyag formázás, epoxy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/>
              <a:t>Csomagolás	</a:t>
            </a:r>
          </a:p>
        </p:txBody>
      </p:sp>
      <p:pic>
        <p:nvPicPr>
          <p:cNvPr id="9222" name="Picture 7" descr="Blinker"/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87550"/>
            <a:ext cx="1943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BME_015_re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33825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3"/>
          <p:cNvSpPr>
            <a:spLocks/>
          </p:cNvSpPr>
          <p:nvPr/>
        </p:nvSpPr>
        <p:spPr bwMode="auto">
          <a:xfrm>
            <a:off x="5865813" y="5876925"/>
            <a:ext cx="2738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1300" b="0"/>
              <a:t>ASIC chip NYÁK-ra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hu-HU" sz="1300" b="0"/>
              <a:t>ragasztva és bondolva</a:t>
            </a:r>
          </a:p>
        </p:txBody>
      </p:sp>
      <p:pic>
        <p:nvPicPr>
          <p:cNvPr id="9225" name="Picture 10" descr="pin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11969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5325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60704-7DE2-4F6E-AB1F-137D4D18AEF4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258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RENDSZERTERVEZÉSI PÉLDA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3" name="Rectangle 3"/>
          <p:cNvSpPr>
            <a:spLocks noGrp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algn="ctr"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hu-HU" altLang="hu-HU" sz="1800" dirty="0" smtClean="0"/>
              <a:t>Elektronikai vezérelt </a:t>
            </a:r>
            <a:r>
              <a:rPr lang="hu-HU" altLang="hu-HU" sz="1800" dirty="0" smtClean="0"/>
              <a:t>rendszer </a:t>
            </a:r>
            <a:r>
              <a:rPr lang="hu-HU" altLang="hu-HU" sz="1800" dirty="0" smtClean="0"/>
              <a:t>tervezési példa: (állatorvosi ló) </a:t>
            </a:r>
            <a:endParaRPr lang="hu-HU" altLang="hu-HU" sz="1800" dirty="0" smtClean="0"/>
          </a:p>
          <a:p>
            <a:pPr algn="ctr"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endParaRPr lang="hu-HU" altLang="hu-HU" sz="1800" dirty="0" smtClean="0"/>
          </a:p>
          <a:p>
            <a:pPr algn="ctr"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hu-HU" altLang="hu-HU" sz="2100" dirty="0" smtClean="0"/>
              <a:t>Vagyonvédelmi jelzőberendezés tervezése</a:t>
            </a:r>
            <a:endParaRPr lang="hu-HU" altLang="hu-HU" sz="1700" dirty="0" smtClean="0"/>
          </a:p>
          <a:p>
            <a:pPr eaLnBrk="1" hangingPunct="1"/>
            <a:endParaRPr lang="en-GB" alt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54275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FB907B-7AF3-4E4A-BDBC-25978AD8BCBD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pic>
        <p:nvPicPr>
          <p:cNvPr id="54276" name="Picture 6" descr="riaszto rendszerte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056437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PROTOTÍPUS TÁPEGYSÉGÉNEK TERVEZÉSE</a:t>
            </a:r>
          </a:p>
        </p:txBody>
      </p:sp>
      <p:sp>
        <p:nvSpPr>
          <p:cNvPr id="237573" name="Oval 5"/>
          <p:cNvSpPr>
            <a:spLocks noChangeArrowheads="1"/>
          </p:cNvSpPr>
          <p:nvPr/>
        </p:nvSpPr>
        <p:spPr bwMode="auto">
          <a:xfrm>
            <a:off x="2700338" y="1268413"/>
            <a:ext cx="3167062" cy="1727200"/>
          </a:xfrm>
          <a:prstGeom prst="ellips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56323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6D39F-F540-40BA-9B90-B01C89ADEE7B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5632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ALFELADATOK ELVÉGZÉSE:</a:t>
            </a:r>
            <a:br>
              <a:rPr lang="hu-HU" altLang="hu-HU" smtClean="0"/>
            </a:br>
            <a:r>
              <a:rPr lang="hu-HU" altLang="hu-HU" smtClean="0"/>
              <a:t>A TÁPEGYSÉG</a:t>
            </a:r>
          </a:p>
        </p:txBody>
      </p:sp>
      <p:sp>
        <p:nvSpPr>
          <p:cNvPr id="56325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hu-HU" altLang="hu-HU" sz="1900" smtClean="0"/>
          </a:p>
          <a:p>
            <a:pPr eaLnBrk="1" hangingPunct="1"/>
            <a:endParaRPr lang="hu-HU" altLang="hu-HU" sz="1800" smtClean="0"/>
          </a:p>
        </p:txBody>
      </p:sp>
      <p:sp>
        <p:nvSpPr>
          <p:cNvPr id="56326" name="Rectangle 5"/>
          <p:cNvSpPr>
            <a:spLocks noGrp="1"/>
          </p:cNvSpPr>
          <p:nvPr>
            <p:ph type="body" sz="half" idx="2"/>
          </p:nvPr>
        </p:nvSpPr>
        <p:spPr>
          <a:xfrm>
            <a:off x="611188" y="1600200"/>
            <a:ext cx="7931150" cy="4525963"/>
          </a:xfrm>
        </p:spPr>
        <p:txBody>
          <a:bodyPr/>
          <a:lstStyle/>
          <a:p>
            <a:pPr eaLnBrk="1" hangingPunct="1"/>
            <a:r>
              <a:rPr lang="hu-HU" altLang="hu-HU" sz="1900" smtClean="0"/>
              <a:t>Tápegység tervezése kislakás vagyonvédelmi riasztó rendszerhez</a:t>
            </a:r>
          </a:p>
          <a:p>
            <a:pPr lvl="1" eaLnBrk="1" hangingPunct="1"/>
            <a:r>
              <a:rPr lang="hu-HU" altLang="hu-HU" sz="1600" smtClean="0"/>
              <a:t>Legyen a rendszerben 3 darab PIR szenzor, egyenként 0.33 W teljesítmény felvétellel</a:t>
            </a:r>
          </a:p>
          <a:p>
            <a:pPr lvl="1" eaLnBrk="1" hangingPunct="1"/>
            <a:r>
              <a:rPr lang="hu-HU" altLang="hu-HU" sz="1600" smtClean="0"/>
              <a:t>Központi elektronika mikrokontroller alapú: 0.5 W</a:t>
            </a:r>
          </a:p>
          <a:p>
            <a:pPr lvl="1" eaLnBrk="1" hangingPunct="1"/>
            <a:r>
              <a:rPr lang="hu-HU" altLang="hu-HU" sz="1600" smtClean="0"/>
              <a:t>GSM interfész: 1 W</a:t>
            </a:r>
          </a:p>
          <a:p>
            <a:pPr lvl="1" eaLnBrk="1" hangingPunct="1"/>
            <a:r>
              <a:rPr lang="hu-HU" altLang="hu-HU" sz="1600" smtClean="0"/>
              <a:t>Akkumulátor töltés: 3.5 W</a:t>
            </a:r>
          </a:p>
          <a:p>
            <a:pPr lvl="1" eaLnBrk="1" hangingPunct="1"/>
            <a:r>
              <a:rPr lang="hu-HU" altLang="hu-HU" sz="1600" smtClean="0"/>
              <a:t>Teljesítmény tartalék legyen 25%</a:t>
            </a:r>
          </a:p>
          <a:p>
            <a:pPr lvl="1" eaLnBrk="1" hangingPunct="1"/>
            <a:r>
              <a:rPr lang="hu-HU" altLang="hu-HU" sz="1600" smtClean="0"/>
              <a:t>Sziréna, villogó 12V-os, összesen 12 W </a:t>
            </a:r>
          </a:p>
          <a:p>
            <a:pPr eaLnBrk="1" hangingPunct="1"/>
            <a:r>
              <a:rPr lang="hu-HU" altLang="hu-HU" sz="1900" smtClean="0"/>
              <a:t>Összesen: 6 W+25%=7.5 W (+12 W sziréna)</a:t>
            </a:r>
          </a:p>
          <a:p>
            <a:pPr eaLnBrk="1" hangingPunct="1"/>
            <a:r>
              <a:rPr lang="hu-HU" altLang="hu-HU" sz="1900" smtClean="0"/>
              <a:t>Választott típus: transzformátor + áteresztő tranzisztoros feszültség stabilizátor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64515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F45310-CEF4-407B-A093-E21B0D204D24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6451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NAGYÁRAMŰ KAPCSOLÓ ELEMEK</a:t>
            </a:r>
          </a:p>
        </p:txBody>
      </p:sp>
      <p:sp>
        <p:nvSpPr>
          <p:cNvPr id="6451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eaLnBrk="1" hangingPunct="1"/>
            <a:r>
              <a:rPr lang="hu-HU" altLang="hu-HU" sz="2100" smtClean="0"/>
              <a:t>Relé</a:t>
            </a:r>
          </a:p>
          <a:p>
            <a:pPr lvl="1" eaLnBrk="1" hangingPunct="1"/>
            <a:r>
              <a:rPr lang="hu-HU" altLang="hu-HU" sz="1700" smtClean="0"/>
              <a:t>Pl. Omron G6M-1A</a:t>
            </a:r>
          </a:p>
          <a:p>
            <a:pPr lvl="1" eaLnBrk="1" hangingPunct="1"/>
            <a:r>
              <a:rPr lang="hu-HU" altLang="hu-HU" sz="1700" smtClean="0"/>
              <a:t>Max. áram: 5 A</a:t>
            </a:r>
          </a:p>
          <a:p>
            <a:pPr lvl="1" eaLnBrk="1" hangingPunct="1"/>
            <a:r>
              <a:rPr lang="hu-HU" altLang="hu-HU" sz="1700" smtClean="0"/>
              <a:t>200 Ft</a:t>
            </a:r>
          </a:p>
          <a:p>
            <a:pPr lvl="1" eaLnBrk="1" hangingPunct="1"/>
            <a:r>
              <a:rPr lang="hu-HU" altLang="hu-HU" sz="1700" smtClean="0"/>
              <a:t>100.000 kapcsolás max. </a:t>
            </a:r>
          </a:p>
          <a:p>
            <a:pPr lvl="1" eaLnBrk="1" hangingPunct="1"/>
            <a:r>
              <a:rPr lang="hu-HU" altLang="hu-HU" sz="1700" smtClean="0"/>
              <a:t>Akár 230 V izolált kapcsolására</a:t>
            </a:r>
          </a:p>
          <a:p>
            <a:pPr lvl="1" eaLnBrk="1" hangingPunct="1"/>
            <a:r>
              <a:rPr lang="hu-HU" altLang="hu-HU" sz="1700" smtClean="0"/>
              <a:t>Hűtés nem szükséges</a:t>
            </a:r>
          </a:p>
        </p:txBody>
      </p:sp>
      <p:sp>
        <p:nvSpPr>
          <p:cNvPr id="64518" name="Rectangle 6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4103688" cy="4525963"/>
          </a:xfrm>
        </p:spPr>
        <p:txBody>
          <a:bodyPr/>
          <a:lstStyle/>
          <a:p>
            <a:pPr eaLnBrk="1" hangingPunct="1"/>
            <a:r>
              <a:rPr lang="hu-HU" altLang="hu-HU" sz="2100" smtClean="0"/>
              <a:t>Tranzisztor</a:t>
            </a:r>
          </a:p>
          <a:p>
            <a:pPr lvl="1" eaLnBrk="1" hangingPunct="1"/>
            <a:r>
              <a:rPr lang="hu-HU" altLang="hu-HU" sz="1700" smtClean="0"/>
              <a:t>Pl. BD242</a:t>
            </a:r>
          </a:p>
          <a:p>
            <a:pPr lvl="1" eaLnBrk="1" hangingPunct="1"/>
            <a:r>
              <a:rPr lang="hu-HU" altLang="hu-HU" sz="1700" smtClean="0"/>
              <a:t>Max áram: 3A</a:t>
            </a:r>
          </a:p>
          <a:p>
            <a:pPr lvl="1" eaLnBrk="1" hangingPunct="1"/>
            <a:r>
              <a:rPr lang="hu-HU" altLang="hu-HU" sz="1700" smtClean="0"/>
              <a:t>40 Ft</a:t>
            </a:r>
          </a:p>
          <a:p>
            <a:pPr lvl="1" eaLnBrk="1" hangingPunct="1"/>
            <a:r>
              <a:rPr lang="hu-HU" altLang="hu-HU" sz="1700" smtClean="0"/>
              <a:t>Végtelen kapcsolás</a:t>
            </a:r>
          </a:p>
          <a:p>
            <a:pPr lvl="1" eaLnBrk="1" hangingPunct="1"/>
            <a:r>
              <a:rPr lang="hu-HU" altLang="hu-HU" sz="1700" smtClean="0"/>
              <a:t>Csak kisfeszültség kapcsolására</a:t>
            </a:r>
          </a:p>
          <a:p>
            <a:pPr lvl="1" eaLnBrk="1" hangingPunct="1"/>
            <a:r>
              <a:rPr lang="hu-HU" altLang="hu-HU" sz="1700" smtClean="0"/>
              <a:t>1A felett hűtőborda szükséges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005263"/>
            <a:ext cx="1771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17287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65539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7F70B9-97CE-4BDA-8D45-8A8B8D0DEF8B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pic>
        <p:nvPicPr>
          <p:cNvPr id="655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4" b="20749"/>
          <a:stretch>
            <a:fillRect/>
          </a:stretch>
        </p:blipFill>
        <p:spPr bwMode="auto">
          <a:xfrm>
            <a:off x="5219700" y="2205038"/>
            <a:ext cx="2733675" cy="250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RENDSZER ÉPÍTŐELEMEK TERVEZÉSE</a:t>
            </a:r>
          </a:p>
        </p:txBody>
      </p:sp>
      <p:pic>
        <p:nvPicPr>
          <p:cNvPr id="210953" name="Picture 9" descr="max68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3960812" cy="2332037"/>
          </a:xfrm>
          <a:prstGeom prst="rect">
            <a:avLst/>
          </a:prstGeom>
          <a:noFill/>
          <a:ln w="254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5" name="Picture 11" descr="debounnce 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3313112" cy="2940050"/>
          </a:xfrm>
          <a:prstGeom prst="rect">
            <a:avLst/>
          </a:prstGeom>
          <a:solidFill>
            <a:srgbClr val="000080"/>
          </a:solidFill>
          <a:ln w="2540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5544" name="Rectangle 3"/>
          <p:cNvSpPr>
            <a:spLocks/>
          </p:cNvSpPr>
          <p:nvPr/>
        </p:nvSpPr>
        <p:spPr bwMode="auto">
          <a:xfrm>
            <a:off x="468313" y="1341438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100" b="0"/>
              <a:t>NYOMÓGOMB ILLESZTÉSE MIKROKONTROLLERHEZ</a:t>
            </a:r>
          </a:p>
        </p:txBody>
      </p:sp>
      <p:sp>
        <p:nvSpPr>
          <p:cNvPr id="210948" name="Rectangle 4"/>
          <p:cNvSpPr>
            <a:spLocks/>
          </p:cNvSpPr>
          <p:nvPr/>
        </p:nvSpPr>
        <p:spPr bwMode="auto">
          <a:xfrm>
            <a:off x="611188" y="2060575"/>
            <a:ext cx="37449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900" b="0"/>
              <a:t>Aktív 0 vagy aktív 1 szintű</a:t>
            </a:r>
          </a:p>
          <a:p>
            <a:pPr eaLnBrk="1" hangingPunct="1"/>
            <a:r>
              <a:rPr lang="hu-HU" altLang="hu-HU" sz="1900" b="0"/>
              <a:t>PORTA,0 digitális bemenet</a:t>
            </a:r>
          </a:p>
          <a:p>
            <a:pPr eaLnBrk="1" hangingPunct="1"/>
            <a:r>
              <a:rPr lang="hu-HU" altLang="hu-HU" sz="1900" b="0"/>
              <a:t>Pergésmentesítés! </a:t>
            </a:r>
          </a:p>
          <a:p>
            <a:pPr lvl="1" eaLnBrk="1" hangingPunct="1"/>
            <a:r>
              <a:rPr lang="hu-HU" altLang="hu-HU" sz="1600" b="0"/>
              <a:t>Hardverből</a:t>
            </a:r>
          </a:p>
          <a:p>
            <a:pPr lvl="2" eaLnBrk="1" hangingPunct="1"/>
            <a:r>
              <a:rPr lang="hu-HU" altLang="hu-HU" sz="1600" b="0"/>
              <a:t>MAX6816 4 lábú cél IC</a:t>
            </a:r>
          </a:p>
          <a:p>
            <a:pPr lvl="2" eaLnBrk="1" hangingPunct="1"/>
            <a:r>
              <a:rPr lang="hu-HU" altLang="hu-HU" sz="1600" b="0"/>
              <a:t>RC tag + Schmitt trigger</a:t>
            </a:r>
          </a:p>
          <a:p>
            <a:pPr lvl="1" eaLnBrk="1" hangingPunct="1"/>
            <a:r>
              <a:rPr lang="hu-HU" altLang="hu-HU" sz="1600" b="0"/>
              <a:t>Szoftverből</a:t>
            </a:r>
          </a:p>
          <a:p>
            <a:pPr lvl="2" eaLnBrk="1" hangingPunct="1"/>
            <a:r>
              <a:rPr lang="hu-HU" altLang="hu-HU" sz="1600" b="0"/>
              <a:t>Elegáns, </a:t>
            </a:r>
            <a:r>
              <a:rPr lang="en-US" altLang="hu-HU" sz="1600" b="0">
                <a:cs typeface="Times New Roman" panose="02020603050405020304" pitchFamily="18" charset="0"/>
              </a:rPr>
              <a:t>µ</a:t>
            </a:r>
            <a:r>
              <a:rPr lang="hu-HU" altLang="hu-HU" sz="1600" b="0"/>
              <a:t>C esetén célszerű</a:t>
            </a:r>
          </a:p>
          <a:p>
            <a:pPr lvl="2" eaLnBrk="1" hangingPunct="1"/>
            <a:r>
              <a:rPr lang="hu-HU" altLang="hu-HU" sz="1600" b="0"/>
              <a:t>A legtöbb fejlesztőben beépített rutin</a:t>
            </a:r>
          </a:p>
          <a:p>
            <a:pPr lvl="2" eaLnBrk="1" hangingPunct="1"/>
            <a:endParaRPr lang="hu-HU" altLang="hu-HU" sz="1600" b="0"/>
          </a:p>
        </p:txBody>
      </p:sp>
      <p:sp>
        <p:nvSpPr>
          <p:cNvPr id="210956" name="Rectangle 12"/>
          <p:cNvSpPr>
            <a:spLocks noChangeArrowheads="1"/>
          </p:cNvSpPr>
          <p:nvPr/>
        </p:nvSpPr>
        <p:spPr bwMode="auto">
          <a:xfrm>
            <a:off x="4500563" y="2420938"/>
            <a:ext cx="4321175" cy="285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// Service routine called by a timer interrupt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bool_t DebounceSwitch2()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static uint16_t State = 0; // Current debounce status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State=(State&lt;&lt;1) | !RawKeyPressed() | 0xe000;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if(State==0xf000)return TRUE;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return FALSE;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>
                <a:solidFill>
                  <a:schemeClr val="tx1"/>
                </a:solidFill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6758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1D61DD-D7B2-4971-B842-3E1F1B2D4B79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6758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RENDSZER ÉPÍTŐELEMEK TERVEZÉSE</a:t>
            </a:r>
          </a:p>
        </p:txBody>
      </p:sp>
      <p:sp>
        <p:nvSpPr>
          <p:cNvPr id="67589" name="Rectangle 3"/>
          <p:cNvSpPr>
            <a:spLocks/>
          </p:cNvSpPr>
          <p:nvPr/>
        </p:nvSpPr>
        <p:spPr bwMode="auto">
          <a:xfrm>
            <a:off x="468313" y="1341438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100" b="0"/>
              <a:t>BILLENTYŰZET ILLESZTÉSE MIKORKONTROLLERHEZ</a:t>
            </a:r>
          </a:p>
        </p:txBody>
      </p:sp>
      <p:sp>
        <p:nvSpPr>
          <p:cNvPr id="208900" name="Rectangle 4"/>
          <p:cNvSpPr>
            <a:spLocks/>
          </p:cNvSpPr>
          <p:nvPr/>
        </p:nvSpPr>
        <p:spPr bwMode="auto">
          <a:xfrm>
            <a:off x="611188" y="1916113"/>
            <a:ext cx="7931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900" b="0"/>
              <a:t>16 gombos numerikus billentyűzet: 16 port láb szükséges?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900" b="0"/>
              <a:t>	</a:t>
            </a:r>
            <a:r>
              <a:rPr lang="hu-HU" altLang="hu-HU" sz="1900"/>
              <a:t>NEM! 8 is elég.</a:t>
            </a:r>
          </a:p>
        </p:txBody>
      </p:sp>
      <p:pic>
        <p:nvPicPr>
          <p:cNvPr id="2089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3228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8" name="Rectangle 12"/>
          <p:cNvSpPr>
            <a:spLocks/>
          </p:cNvSpPr>
          <p:nvPr/>
        </p:nvSpPr>
        <p:spPr bwMode="auto">
          <a:xfrm>
            <a:off x="611188" y="2781300"/>
            <a:ext cx="38893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900" b="0"/>
              <a:t>4 kimenet (sorok) +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900" b="0"/>
              <a:t>	4 bemenet (oszlopok)</a:t>
            </a:r>
          </a:p>
          <a:p>
            <a:pPr eaLnBrk="1" hangingPunct="1"/>
            <a:r>
              <a:rPr lang="hu-HU" altLang="hu-HU" sz="1900" b="0"/>
              <a:t>Szekvenciális lekérdezés</a:t>
            </a:r>
          </a:p>
          <a:p>
            <a:pPr eaLnBrk="1" hangingPunct="1"/>
            <a:r>
              <a:rPr lang="hu-HU" altLang="hu-HU" sz="1900" b="0"/>
              <a:t>További „pin spórolás”: 2 darab 8 bites shift regiszterrel </a:t>
            </a:r>
            <a:r>
              <a:rPr lang="hu-HU" altLang="hu-HU" sz="1900" b="0">
                <a:sym typeface="Wingdings" panose="05000000000000000000" pitchFamily="2" charset="2"/>
              </a:rPr>
              <a:t>összesen 3 pin szükséges</a:t>
            </a:r>
            <a:endParaRPr lang="hu-HU" altLang="hu-HU" sz="1900" b="0"/>
          </a:p>
          <a:p>
            <a:pPr eaLnBrk="1" hangingPunct="1">
              <a:buFont typeface="Arial" panose="020B0604020202020204" pitchFamily="34" charset="0"/>
              <a:buNone/>
            </a:pPr>
            <a:endParaRPr lang="hu-HU" altLang="hu-HU" sz="1900" b="0"/>
          </a:p>
          <a:p>
            <a:pPr eaLnBrk="1" hangingPunct="1"/>
            <a:endParaRPr lang="hu-HU" altLang="hu-HU" sz="1900" b="0"/>
          </a:p>
          <a:p>
            <a:pPr eaLnBrk="1" hangingPunct="1"/>
            <a:endParaRPr lang="hu-HU" altLang="hu-HU" sz="1900" b="0"/>
          </a:p>
          <a:p>
            <a:pPr eaLnBrk="1" hangingPunct="1"/>
            <a:endParaRPr lang="hu-HU" altLang="hu-HU" sz="1900" b="0"/>
          </a:p>
        </p:txBody>
      </p:sp>
      <p:pic>
        <p:nvPicPr>
          <p:cNvPr id="2089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068638"/>
            <a:ext cx="20447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11400"/>
            <a:ext cx="4824412" cy="404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69635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269EED-2B14-43B8-A8EB-3D8544252592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6963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RENDSZER ÉPÍTŐELEMEK TERVEZÉSE</a:t>
            </a:r>
          </a:p>
        </p:txBody>
      </p:sp>
      <p:sp>
        <p:nvSpPr>
          <p:cNvPr id="69637" name="Rectangle 3"/>
          <p:cNvSpPr>
            <a:spLocks/>
          </p:cNvSpPr>
          <p:nvPr/>
        </p:nvSpPr>
        <p:spPr bwMode="auto">
          <a:xfrm>
            <a:off x="468313" y="1341438"/>
            <a:ext cx="8207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000" b="0"/>
              <a:t>TÖBB DIGITES 7 SZEGMENSES KIJELZŐ ILLESZTÉSE MIKROKONTROLLERHEZ</a:t>
            </a:r>
          </a:p>
        </p:txBody>
      </p:sp>
      <p:sp>
        <p:nvSpPr>
          <p:cNvPr id="212998" name="Rectangle 6"/>
          <p:cNvSpPr>
            <a:spLocks/>
          </p:cNvSpPr>
          <p:nvPr/>
        </p:nvSpPr>
        <p:spPr bwMode="auto">
          <a:xfrm>
            <a:off x="611188" y="2419350"/>
            <a:ext cx="38893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900" b="0"/>
              <a:t>1 digit = 7 LED = 7 vezérlő láb</a:t>
            </a:r>
          </a:p>
          <a:p>
            <a:pPr eaLnBrk="1" hangingPunct="1"/>
            <a:r>
              <a:rPr lang="hu-HU" altLang="hu-HU" sz="1900" b="0"/>
              <a:t>2 digithez 14 pin szükséges?</a:t>
            </a:r>
          </a:p>
          <a:p>
            <a:pPr eaLnBrk="1" hangingPunct="1"/>
            <a:r>
              <a:rPr lang="hu-HU" altLang="hu-HU" sz="1900" b="0"/>
              <a:t>NEM! 9 is elég.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900" b="0"/>
              <a:t>	Idő multiplexálás: szekvenciális megjelenítés</a:t>
            </a:r>
          </a:p>
          <a:p>
            <a:pPr eaLnBrk="1" hangingPunct="1"/>
            <a:endParaRPr lang="hu-HU" altLang="hu-HU" sz="1900" b="0"/>
          </a:p>
          <a:p>
            <a:pPr eaLnBrk="1" hangingPunct="1"/>
            <a:endParaRPr lang="hu-HU" altLang="hu-HU" sz="1900" b="0"/>
          </a:p>
          <a:p>
            <a:pPr eaLnBrk="1" hangingPunct="1"/>
            <a:endParaRPr lang="hu-HU" altLang="hu-HU" sz="1900" b="0"/>
          </a:p>
        </p:txBody>
      </p:sp>
      <p:pic>
        <p:nvPicPr>
          <p:cNvPr id="69639" name="Picture 16" descr="seven_seg_ca_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3"/>
          <a:stretch>
            <a:fillRect/>
          </a:stretch>
        </p:blipFill>
        <p:spPr bwMode="auto">
          <a:xfrm>
            <a:off x="1116013" y="4221163"/>
            <a:ext cx="3671887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2738"/>
            <a:ext cx="17621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1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Line 19"/>
          <p:cNvSpPr>
            <a:spLocks noChangeShapeType="1"/>
          </p:cNvSpPr>
          <p:nvPr/>
        </p:nvSpPr>
        <p:spPr bwMode="auto">
          <a:xfrm flipH="1">
            <a:off x="4452938" y="5056188"/>
            <a:ext cx="431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213012" name="Picture 20" descr="seven_seg_ca_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3"/>
          <a:stretch>
            <a:fillRect/>
          </a:stretch>
        </p:blipFill>
        <p:spPr bwMode="auto">
          <a:xfrm>
            <a:off x="4775200" y="4222750"/>
            <a:ext cx="3671888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Line 21"/>
          <p:cNvSpPr>
            <a:spLocks noChangeShapeType="1"/>
          </p:cNvSpPr>
          <p:nvPr/>
        </p:nvSpPr>
        <p:spPr bwMode="auto">
          <a:xfrm flipH="1">
            <a:off x="8101013" y="5051425"/>
            <a:ext cx="431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71683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E504E8-71F9-4844-9930-DFA304327804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68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RENDSZER ÉPÍTŐELEMEK TERVEZÉSE</a:t>
            </a:r>
          </a:p>
        </p:txBody>
      </p:sp>
      <p:sp>
        <p:nvSpPr>
          <p:cNvPr id="71685" name="Rectangle 3"/>
          <p:cNvSpPr>
            <a:spLocks/>
          </p:cNvSpPr>
          <p:nvPr/>
        </p:nvSpPr>
        <p:spPr bwMode="auto">
          <a:xfrm>
            <a:off x="468313" y="1341438"/>
            <a:ext cx="8207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000" b="0"/>
              <a:t>TÖBB DIGITES 7 SZEGMENSES KIJELZŐ ILLESZTÉSE MIKROKONTROLLERHEZ</a:t>
            </a:r>
          </a:p>
        </p:txBody>
      </p:sp>
      <p:sp>
        <p:nvSpPr>
          <p:cNvPr id="71686" name="Rectangle 4"/>
          <p:cNvSpPr>
            <a:spLocks/>
          </p:cNvSpPr>
          <p:nvPr/>
        </p:nvSpPr>
        <p:spPr bwMode="auto">
          <a:xfrm>
            <a:off x="395288" y="2420938"/>
            <a:ext cx="28082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700" b="0"/>
              <a:t>A digitek egymás után villannak fel, az emberi szem folyamatosnak látja</a:t>
            </a:r>
          </a:p>
          <a:p>
            <a:pPr eaLnBrk="1" hangingPunct="1"/>
            <a:r>
              <a:rPr lang="hu-HU" altLang="hu-HU" sz="1700" b="0"/>
              <a:t>További láb szám csökkentés: shift regiszterrel </a:t>
            </a:r>
          </a:p>
          <a:p>
            <a:pPr lvl="1" eaLnBrk="1" hangingPunct="1"/>
            <a:r>
              <a:rPr lang="hu-HU" altLang="hu-HU" sz="1400" b="0"/>
              <a:t>A sorosan érkező adatot párhuzamossá alakítja </a:t>
            </a:r>
            <a:r>
              <a:rPr lang="hu-HU" altLang="hu-HU" sz="1400" b="0">
                <a:sym typeface="Wingdings" panose="05000000000000000000" pitchFamily="2" charset="2"/>
              </a:rPr>
              <a:t> szegmensek meghajtása</a:t>
            </a:r>
            <a:r>
              <a:rPr lang="hu-HU" altLang="hu-HU" sz="1400" b="0"/>
              <a:t> </a:t>
            </a:r>
          </a:p>
          <a:p>
            <a:pPr lvl="1" eaLnBrk="1" hangingPunct="1"/>
            <a:r>
              <a:rPr lang="hu-HU" altLang="hu-HU" sz="1400" b="0"/>
              <a:t>Szükséges láb szám= </a:t>
            </a:r>
          </a:p>
          <a:p>
            <a:pPr lvl="1" eaLnBrk="1" hangingPunct="1">
              <a:buFontTx/>
              <a:buNone/>
            </a:pPr>
            <a:r>
              <a:rPr lang="hu-HU" altLang="hu-HU" sz="1400" b="0"/>
              <a:t>	(Digitek száma+2)</a:t>
            </a:r>
          </a:p>
          <a:p>
            <a:pPr eaLnBrk="1" hangingPunct="1"/>
            <a:endParaRPr lang="hu-HU" altLang="hu-HU" sz="1700" b="0"/>
          </a:p>
        </p:txBody>
      </p:sp>
      <p:pic>
        <p:nvPicPr>
          <p:cNvPr id="716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060575"/>
            <a:ext cx="54403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Line 11"/>
          <p:cNvSpPr>
            <a:spLocks noChangeShapeType="1"/>
          </p:cNvSpPr>
          <p:nvPr/>
        </p:nvSpPr>
        <p:spPr bwMode="auto">
          <a:xfrm>
            <a:off x="2555875" y="3933825"/>
            <a:ext cx="2232025" cy="714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689" name="Rectangle 12"/>
          <p:cNvSpPr>
            <a:spLocks noChangeArrowheads="1"/>
          </p:cNvSpPr>
          <p:nvPr/>
        </p:nvSpPr>
        <p:spPr bwMode="auto">
          <a:xfrm>
            <a:off x="5867400" y="5661025"/>
            <a:ext cx="283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0"/>
              <a:t>Szekvenciális digit meghajtás</a:t>
            </a:r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 flipH="1" flipV="1">
            <a:off x="7019925" y="5013325"/>
            <a:ext cx="215900" cy="6477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 flipV="1">
            <a:off x="7308850" y="4941888"/>
            <a:ext cx="287338" cy="7191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7373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AC1C2D-CD0A-4AF5-A5CF-AD0DEFA3E38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37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RENDSZER ÉPÍTŐELEMEK TERVEZÉSE</a:t>
            </a:r>
          </a:p>
        </p:txBody>
      </p:sp>
      <p:sp>
        <p:nvSpPr>
          <p:cNvPr id="73733" name="Rectangle 3"/>
          <p:cNvSpPr>
            <a:spLocks/>
          </p:cNvSpPr>
          <p:nvPr/>
        </p:nvSpPr>
        <p:spPr bwMode="auto">
          <a:xfrm>
            <a:off x="468313" y="1341438"/>
            <a:ext cx="8207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000" b="0"/>
              <a:t>TÖBB DIGITES 7 SZEGMENSES KIJELZŐ ILLESZTÉSE MIKROKONTROLLERHEZ</a:t>
            </a:r>
          </a:p>
        </p:txBody>
      </p:sp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667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0" b="14227"/>
          <a:stretch>
            <a:fillRect/>
          </a:stretch>
        </p:blipFill>
        <p:spPr bwMode="auto">
          <a:xfrm>
            <a:off x="395288" y="2266950"/>
            <a:ext cx="5256212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Rectangle 9"/>
          <p:cNvSpPr>
            <a:spLocks/>
          </p:cNvSpPr>
          <p:nvPr/>
        </p:nvSpPr>
        <p:spPr bwMode="auto">
          <a:xfrm>
            <a:off x="468313" y="5229225"/>
            <a:ext cx="5256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700" b="0"/>
              <a:t>4 digit meghajtása tizedespontokkal: 12 láb</a:t>
            </a:r>
          </a:p>
          <a:p>
            <a:pPr lvl="1" eaLnBrk="1" hangingPunct="1"/>
            <a:r>
              <a:rPr lang="hu-HU" altLang="hu-HU" sz="1400" b="0"/>
              <a:t>Shift regiszterrel 6 láb lenne ugyanez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75779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5663C-E5A8-4572-9394-9B6F649088D0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578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RENDSZER ÉPÍTŐELEMEK TERVEZÉSE</a:t>
            </a:r>
          </a:p>
        </p:txBody>
      </p:sp>
      <p:sp>
        <p:nvSpPr>
          <p:cNvPr id="75781" name="Rectangle 3"/>
          <p:cNvSpPr>
            <a:spLocks/>
          </p:cNvSpPr>
          <p:nvPr/>
        </p:nvSpPr>
        <p:spPr bwMode="auto">
          <a:xfrm>
            <a:off x="468313" y="1341438"/>
            <a:ext cx="8207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000" b="0"/>
              <a:t>PONTMÁTRIXOS KIJELZŐ ILLESZTÉSE MIKROKONTROLLERHEZ</a:t>
            </a:r>
          </a:p>
        </p:txBody>
      </p:sp>
      <p:pic>
        <p:nvPicPr>
          <p:cNvPr id="757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 b="18123"/>
          <a:stretch>
            <a:fillRect/>
          </a:stretch>
        </p:blipFill>
        <p:spPr bwMode="auto">
          <a:xfrm>
            <a:off x="755650" y="2924175"/>
            <a:ext cx="16557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47913"/>
            <a:ext cx="4248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Rectangle 9"/>
          <p:cNvSpPr>
            <a:spLocks/>
          </p:cNvSpPr>
          <p:nvPr/>
        </p:nvSpPr>
        <p:spPr bwMode="auto">
          <a:xfrm>
            <a:off x="539750" y="2060575"/>
            <a:ext cx="3384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700" b="0"/>
              <a:t>Elv ugyanaz: az oszlopok szekvenciális meghajtása</a:t>
            </a:r>
          </a:p>
        </p:txBody>
      </p:sp>
      <p:pic>
        <p:nvPicPr>
          <p:cNvPr id="7578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70375"/>
            <a:ext cx="20875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40075"/>
            <a:ext cx="1171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Rectangle 12"/>
          <p:cNvSpPr>
            <a:spLocks noChangeArrowheads="1"/>
          </p:cNvSpPr>
          <p:nvPr/>
        </p:nvSpPr>
        <p:spPr bwMode="auto">
          <a:xfrm>
            <a:off x="4427538" y="5373688"/>
            <a:ext cx="4170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0">
                <a:solidFill>
                  <a:schemeClr val="tx1"/>
                </a:solidFill>
              </a:rPr>
              <a:t> 8x8-as p</a:t>
            </a:r>
            <a:r>
              <a:rPr lang="hu-HU" altLang="hu-HU" sz="1600" b="0"/>
              <a:t>ontmátrixos kijelző belső felépítése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11267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CCA329-8CD4-4501-ACE0-3ABEAF0DBE0A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1126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PÉLDA 2 : MP3 LEJÁTSZÓ</a:t>
            </a:r>
          </a:p>
        </p:txBody>
      </p:sp>
      <p:sp>
        <p:nvSpPr>
          <p:cNvPr id="1126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5410200" cy="4525962"/>
          </a:xfrm>
        </p:spPr>
        <p:txBody>
          <a:bodyPr/>
          <a:lstStyle/>
          <a:p>
            <a:pPr eaLnBrk="1" hangingPunct="1"/>
            <a:r>
              <a:rPr lang="hu-HU" altLang="hu-HU" sz="1900" smtClean="0"/>
              <a:t>Részei:</a:t>
            </a:r>
          </a:p>
          <a:p>
            <a:pPr lvl="1" eaLnBrk="1" hangingPunct="1"/>
            <a:r>
              <a:rPr lang="hu-HU" altLang="hu-HU" sz="1600" smtClean="0"/>
              <a:t>Készülékház</a:t>
            </a:r>
          </a:p>
          <a:p>
            <a:pPr lvl="1" eaLnBrk="1" hangingPunct="1"/>
            <a:r>
              <a:rPr lang="hu-HU" altLang="hu-HU" sz="1600" smtClean="0"/>
              <a:t>Akkumulátor</a:t>
            </a:r>
          </a:p>
          <a:p>
            <a:pPr lvl="1" eaLnBrk="1" hangingPunct="1"/>
            <a:r>
              <a:rPr lang="hu-HU" altLang="hu-HU" sz="1600" smtClean="0"/>
              <a:t>Vezérlő NYÁK (Tápegység, vezérlő IC, végfok, memória foglalat)</a:t>
            </a:r>
          </a:p>
          <a:p>
            <a:pPr lvl="1" eaLnBrk="1" hangingPunct="1"/>
            <a:r>
              <a:rPr lang="hu-HU" altLang="hu-HU" sz="1600" smtClean="0"/>
              <a:t>Kezelőszervek</a:t>
            </a:r>
          </a:p>
          <a:p>
            <a:pPr lvl="1" eaLnBrk="1" hangingPunct="1"/>
            <a:r>
              <a:rPr lang="hu-HU" altLang="hu-HU" sz="1600" smtClean="0"/>
              <a:t>Kijelző</a:t>
            </a:r>
          </a:p>
          <a:p>
            <a:pPr eaLnBrk="1" hangingPunct="1"/>
            <a:r>
              <a:rPr lang="hu-HU" altLang="hu-HU" sz="1900" smtClean="0"/>
              <a:t>Felhasznált technológiák: </a:t>
            </a:r>
          </a:p>
          <a:p>
            <a:pPr lvl="1" eaLnBrk="1" hangingPunct="1"/>
            <a:r>
              <a:rPr lang="hu-HU" altLang="hu-HU" sz="1600" smtClean="0"/>
              <a:t>ASIC tervezés/gyártás</a:t>
            </a:r>
          </a:p>
          <a:p>
            <a:pPr lvl="1" eaLnBrk="1" hangingPunct="1"/>
            <a:r>
              <a:rPr lang="hu-HU" altLang="hu-HU" sz="1600" smtClean="0"/>
              <a:t>Mikrokontroller programozás</a:t>
            </a:r>
          </a:p>
          <a:p>
            <a:pPr lvl="1" eaLnBrk="1" hangingPunct="1"/>
            <a:r>
              <a:rPr lang="hu-HU" altLang="hu-HU" sz="1600" smtClean="0"/>
              <a:t>NYÁK tervezés/gyártás</a:t>
            </a:r>
          </a:p>
          <a:p>
            <a:pPr lvl="1" eaLnBrk="1" hangingPunct="1"/>
            <a:r>
              <a:rPr lang="hu-HU" altLang="hu-HU" sz="1600" smtClean="0"/>
              <a:t>Gépi beültetés, forrasztás</a:t>
            </a:r>
          </a:p>
          <a:p>
            <a:pPr lvl="1" eaLnBrk="1" hangingPunct="1"/>
            <a:r>
              <a:rPr lang="hu-HU" altLang="hu-HU" sz="1600" smtClean="0"/>
              <a:t>Terméktervezés – 3D burkolat tervezés</a:t>
            </a:r>
          </a:p>
          <a:p>
            <a:pPr lvl="1" eaLnBrk="1" hangingPunct="1"/>
            <a:r>
              <a:rPr lang="hu-HU" altLang="hu-HU" sz="1600" smtClean="0"/>
              <a:t>Műanyag technológiák: fröccsöntés</a:t>
            </a:r>
          </a:p>
        </p:txBody>
      </p:sp>
      <p:pic>
        <p:nvPicPr>
          <p:cNvPr id="11270" name="Picture 6" descr="mp3 lejátsz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268413"/>
            <a:ext cx="20081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the-ultimate-smallest-mp3-player-2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149725"/>
            <a:ext cx="21955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lego-mp3-play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87688"/>
            <a:ext cx="187166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7782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0AFEEC-4AC9-479A-B23E-4D4002F8649C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78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RENDSZER ÉPÍTŐELEMEK TERVEZÉSE</a:t>
            </a:r>
          </a:p>
        </p:txBody>
      </p:sp>
      <p:sp>
        <p:nvSpPr>
          <p:cNvPr id="77829" name="Rectangle 3"/>
          <p:cNvSpPr>
            <a:spLocks/>
          </p:cNvSpPr>
          <p:nvPr/>
        </p:nvSpPr>
        <p:spPr bwMode="auto">
          <a:xfrm>
            <a:off x="468313" y="1341438"/>
            <a:ext cx="8207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000" b="0"/>
              <a:t>PONTMÁTRIXOS KIJELZŐ ILLESZTÉSE MIKROKONTROLLERHEZ</a:t>
            </a:r>
          </a:p>
        </p:txBody>
      </p:sp>
      <p:pic>
        <p:nvPicPr>
          <p:cNvPr id="77830" name="Picture 5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" b="11095"/>
          <a:stretch>
            <a:fillRect/>
          </a:stretch>
        </p:blipFill>
        <p:spPr bwMode="auto">
          <a:xfrm>
            <a:off x="1835150" y="2060575"/>
            <a:ext cx="67691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7"/>
          <p:cNvSpPr>
            <a:spLocks/>
          </p:cNvSpPr>
          <p:nvPr/>
        </p:nvSpPr>
        <p:spPr bwMode="auto">
          <a:xfrm>
            <a:off x="468313" y="2565400"/>
            <a:ext cx="26638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700" b="0"/>
              <a:t>20x7 pont: 10 láb</a:t>
            </a:r>
          </a:p>
          <a:p>
            <a:pPr eaLnBrk="1" hangingPunct="1"/>
            <a:r>
              <a:rPr lang="hu-HU" altLang="hu-HU" sz="1700" b="0"/>
              <a:t>Shift regiszteres megoldás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24302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SZENZOR AZ ELEKTRONIKAI RENDSZERBEN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4477550"/>
              </p:ext>
            </p:extLst>
          </p:nvPr>
        </p:nvGraphicFramePr>
        <p:xfrm>
          <a:off x="923764" y="1614591"/>
          <a:ext cx="72964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429403" y="3054751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Bemenet (valós érték)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83504" y="3090446"/>
            <a:ext cx="188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SZENZOR HELYE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008829" y="3068960"/>
            <a:ext cx="2183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Kimenet (mért érték)</a:t>
            </a:r>
          </a:p>
        </p:txBody>
      </p:sp>
      <p:cxnSp>
        <p:nvCxnSpPr>
          <p:cNvPr id="6" name="Egyenes összekötő nyíllal 5"/>
          <p:cNvCxnSpPr>
            <a:stCxn id="9" idx="0"/>
          </p:cNvCxnSpPr>
          <p:nvPr/>
        </p:nvCxnSpPr>
        <p:spPr bwMode="auto">
          <a:xfrm flipH="1" flipV="1">
            <a:off x="4324819" y="2708920"/>
            <a:ext cx="1" cy="381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3666" name="Picture 2" descr="http://beachpackagingdesign.com/wp-content/uploads/2015/04/See-at-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9685" r="58218" b="29018"/>
          <a:stretch/>
        </p:blipFill>
        <p:spPr bwMode="auto">
          <a:xfrm flipH="1">
            <a:off x="8229144" y="1398015"/>
            <a:ext cx="579727" cy="5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gyenes összekötő nyíllal 7"/>
          <p:cNvCxnSpPr>
            <a:stCxn id="9" idx="2"/>
          </p:cNvCxnSpPr>
          <p:nvPr/>
        </p:nvCxnSpPr>
        <p:spPr bwMode="auto">
          <a:xfrm flipH="1">
            <a:off x="4324819" y="3429000"/>
            <a:ext cx="1" cy="110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zövegdoboz 15"/>
          <p:cNvSpPr txBox="1"/>
          <p:nvPr/>
        </p:nvSpPr>
        <p:spPr>
          <a:xfrm>
            <a:off x="4348229" y="3719674"/>
            <a:ext cx="2741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0" i="1" dirty="0" smtClean="0"/>
              <a:t>Bontsuk ki a mérőrendszert!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63710639"/>
              </p:ext>
            </p:extLst>
          </p:nvPr>
        </p:nvGraphicFramePr>
        <p:xfrm>
          <a:off x="827584" y="4530606"/>
          <a:ext cx="7488832" cy="139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3668" name="Picture 4" descr="http://saffroninteractive.com/wp-content/uploads/2014/11/image013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14282" r="15781" b="15159"/>
          <a:stretch/>
        </p:blipFill>
        <p:spPr bwMode="auto">
          <a:xfrm>
            <a:off x="82045" y="1412537"/>
            <a:ext cx="750309" cy="77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zövegdoboz 19"/>
          <p:cNvSpPr txBox="1"/>
          <p:nvPr/>
        </p:nvSpPr>
        <p:spPr>
          <a:xfrm>
            <a:off x="-19656" y="4384922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Bemenet (valós érték)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7327127" y="4370620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Kimenet (mért érték)</a:t>
            </a:r>
          </a:p>
        </p:txBody>
      </p:sp>
      <p:sp>
        <p:nvSpPr>
          <p:cNvPr id="13" name="Kanyar felfelé 12"/>
          <p:cNvSpPr/>
          <p:nvPr/>
        </p:nvSpPr>
        <p:spPr bwMode="auto">
          <a:xfrm rot="5400000">
            <a:off x="158717" y="4801793"/>
            <a:ext cx="596964" cy="40187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Kanyar felfelé 23"/>
          <p:cNvSpPr/>
          <p:nvPr/>
        </p:nvSpPr>
        <p:spPr bwMode="auto">
          <a:xfrm>
            <a:off x="8410656" y="4691875"/>
            <a:ext cx="441164" cy="563563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églalap 14"/>
          <p:cNvSpPr/>
          <p:nvPr/>
        </p:nvSpPr>
        <p:spPr bwMode="auto">
          <a:xfrm>
            <a:off x="786263" y="4691875"/>
            <a:ext cx="7571474" cy="110112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24302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SZENZOR AZ ELEKTRONIKAI RENDSZERBEN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13807" y="1556792"/>
            <a:ext cx="62071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A szenzor által vizsgált jelenségek lehetnek:</a:t>
            </a:r>
          </a:p>
          <a:p>
            <a:pPr marL="285750" indent="-285750">
              <a:buFontTx/>
              <a:buChar char="-"/>
            </a:pPr>
            <a:r>
              <a:rPr lang="hu-HU" sz="2400" b="0" dirty="0" smtClean="0"/>
              <a:t>Mechanikus mennyiségek</a:t>
            </a:r>
          </a:p>
          <a:p>
            <a:pPr marL="285750" indent="-285750">
              <a:buFontTx/>
              <a:buChar char="-"/>
            </a:pPr>
            <a:r>
              <a:rPr lang="hu-HU" sz="2400" b="0" dirty="0" smtClean="0"/>
              <a:t>Termikus mennyiségek</a:t>
            </a:r>
          </a:p>
          <a:p>
            <a:pPr marL="285750" indent="-285750">
              <a:buFontTx/>
              <a:buChar char="-"/>
            </a:pPr>
            <a:r>
              <a:rPr lang="hu-HU" sz="2400" b="0" dirty="0" smtClean="0"/>
              <a:t>Elektrosztatikus / mágneses mennyiségek</a:t>
            </a:r>
          </a:p>
          <a:p>
            <a:pPr marL="285750" indent="-285750">
              <a:buFontTx/>
              <a:buChar char="-"/>
            </a:pPr>
            <a:r>
              <a:rPr lang="hu-HU" sz="2400" b="0" dirty="0" smtClean="0"/>
              <a:t>Sugárzási mennyiségek</a:t>
            </a:r>
          </a:p>
          <a:p>
            <a:pPr marL="285750" indent="-285750">
              <a:buFontTx/>
              <a:buChar char="-"/>
            </a:pPr>
            <a:r>
              <a:rPr lang="hu-HU" sz="2400" b="0" dirty="0" smtClean="0"/>
              <a:t>Kémiai mennyiségek</a:t>
            </a:r>
          </a:p>
          <a:p>
            <a:pPr marL="285750" indent="-285750">
              <a:buFontTx/>
              <a:buChar char="-"/>
            </a:pPr>
            <a:r>
              <a:rPr lang="hu-HU" sz="2400" b="0" dirty="0" smtClean="0"/>
              <a:t>Biológiai mennyiségek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46212" y="4490105"/>
            <a:ext cx="8185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dirty="0" smtClean="0"/>
              <a:t>A szenzorokat feloszthatjuk: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Generátor típusú: nincs szüksége külső </a:t>
            </a:r>
            <a:r>
              <a:rPr lang="hu-HU" sz="2400" b="0" dirty="0" err="1" smtClean="0"/>
              <a:t>gerjesztőjelre</a:t>
            </a:r>
            <a:endParaRPr lang="hu-HU" sz="2400" b="0" dirty="0" smtClean="0"/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Modulátor típusú: külső </a:t>
            </a:r>
            <a:r>
              <a:rPr lang="hu-HU" sz="2400" b="0" dirty="0" err="1" smtClean="0"/>
              <a:t>gerjesztőjelre</a:t>
            </a:r>
            <a:r>
              <a:rPr lang="hu-HU" sz="2400" b="0" dirty="0" smtClean="0"/>
              <a:t> van szüksége a természetből</a:t>
            </a:r>
          </a:p>
        </p:txBody>
      </p:sp>
    </p:spTree>
    <p:extLst>
      <p:ext uri="{BB962C8B-B14F-4D97-AF65-F5344CB8AC3E}">
        <p14:creationId xmlns:p14="http://schemas.microsoft.com/office/powerpoint/2010/main" val="29872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24302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SZENZOR AZ ELEKTRONIKAI RENDSZERBEN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74200" y="1927935"/>
            <a:ext cx="7014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A szenzor a vizsgált értéket vivőjellé alakítja:</a:t>
            </a:r>
          </a:p>
          <a:p>
            <a:pPr marL="285750" indent="-285750">
              <a:buFontTx/>
              <a:buChar char="-"/>
            </a:pPr>
            <a:r>
              <a:rPr lang="hu-HU" sz="2400" b="0" dirty="0" smtClean="0"/>
              <a:t>Elektromos (gyakori)</a:t>
            </a:r>
          </a:p>
          <a:p>
            <a:pPr marL="285750" indent="-285750">
              <a:buFontTx/>
              <a:buChar char="-"/>
            </a:pPr>
            <a:r>
              <a:rPr lang="hu-HU" sz="2400" b="0" dirty="0" smtClean="0"/>
              <a:t>Optikai (új trend az utóbbi években</a:t>
            </a:r>
          </a:p>
          <a:p>
            <a:pPr marL="285750" indent="-285750">
              <a:buFontTx/>
              <a:buChar char="-"/>
            </a:pPr>
            <a:r>
              <a:rPr lang="hu-HU" sz="2400" b="0" dirty="0" smtClean="0"/>
              <a:t>Mechanikai (konvencionális berendezésekben)</a:t>
            </a:r>
            <a:endParaRPr lang="hu-HU" sz="2400" b="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72542" y="3789040"/>
            <a:ext cx="807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dirty="0" smtClean="0"/>
              <a:t>A mérőrendszer felhasználása:</a:t>
            </a:r>
          </a:p>
          <a:p>
            <a:r>
              <a:rPr lang="hu-HU" sz="2400" b="0" dirty="0" smtClean="0"/>
              <a:t>-   Mérési elrendezésben (mért érték leolvasására)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Folyamatirányítási elrendezésben (</a:t>
            </a:r>
            <a:r>
              <a:rPr lang="hu-HU" sz="2400" b="0" dirty="0" err="1" smtClean="0"/>
              <a:t>aktuátor</a:t>
            </a:r>
            <a:r>
              <a:rPr lang="hu-HU" sz="2400" b="0" dirty="0" smtClean="0"/>
              <a:t>, vezérlőjel)</a:t>
            </a:r>
          </a:p>
          <a:p>
            <a:endParaRPr lang="hu-HU" sz="2400" b="0" dirty="0" smtClean="0"/>
          </a:p>
          <a:p>
            <a:r>
              <a:rPr lang="hu-HU" sz="2400" b="0" dirty="0" smtClean="0"/>
              <a:t>Szenzor lehet: aktív/passzív</a:t>
            </a:r>
          </a:p>
        </p:txBody>
      </p:sp>
    </p:spTree>
    <p:extLst>
      <p:ext uri="{BB962C8B-B14F-4D97-AF65-F5344CB8AC3E}">
        <p14:creationId xmlns:p14="http://schemas.microsoft.com/office/powerpoint/2010/main" val="29599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0" y="-133465"/>
            <a:ext cx="9371384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PASSZÍV ANALÓG SZENZOROK ILLESZTÉSE</a:t>
            </a:r>
          </a:p>
        </p:txBody>
      </p:sp>
      <p:sp>
        <p:nvSpPr>
          <p:cNvPr id="2" name="Téglalap 1"/>
          <p:cNvSpPr/>
          <p:nvPr/>
        </p:nvSpPr>
        <p:spPr>
          <a:xfrm>
            <a:off x="4860032" y="6104751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0" dirty="0" err="1" smtClean="0"/>
              <a:t>Ref</a:t>
            </a:r>
            <a:r>
              <a:rPr lang="hu-HU" sz="1200" b="0" i="1" dirty="0" smtClean="0"/>
              <a:t>: Lambert Miklós: </a:t>
            </a:r>
            <a:r>
              <a:rPr lang="hu-HU" sz="1200" i="1" dirty="0" smtClean="0"/>
              <a:t>Szenzorok – elmélet és gyakorlat</a:t>
            </a:r>
            <a:endParaRPr lang="hu-HU" sz="1200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06266"/>
              </p:ext>
            </p:extLst>
          </p:nvPr>
        </p:nvGraphicFramePr>
        <p:xfrm>
          <a:off x="827584" y="1434017"/>
          <a:ext cx="27241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2" name="Image" r:id="rId4" imgW="2724840" imgH="1248120" progId="Photoshop.Image.13">
                  <p:embed/>
                </p:oleObj>
              </mc:Choice>
              <mc:Fallback>
                <p:oleObj name="Image" r:id="rId4" imgW="2724840" imgH="1248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434017"/>
                        <a:ext cx="272415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995680"/>
              </p:ext>
            </p:extLst>
          </p:nvPr>
        </p:nvGraphicFramePr>
        <p:xfrm>
          <a:off x="4427984" y="1262215"/>
          <a:ext cx="3691163" cy="1434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3" name="Image" r:id="rId6" imgW="2834640" imgH="1101600" progId="Photoshop.Image.13">
                  <p:embed/>
                </p:oleObj>
              </mc:Choice>
              <mc:Fallback>
                <p:oleObj name="Image" r:id="rId6" imgW="2834640" imgH="1101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7984" y="1262215"/>
                        <a:ext cx="3691163" cy="1434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704432"/>
              </p:ext>
            </p:extLst>
          </p:nvPr>
        </p:nvGraphicFramePr>
        <p:xfrm>
          <a:off x="457200" y="3520639"/>
          <a:ext cx="3645997" cy="178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4" name="Image" r:id="rId8" imgW="6856920" imgH="3364920" progId="Photoshop.Image.13">
                  <p:embed/>
                </p:oleObj>
              </mc:Choice>
              <mc:Fallback>
                <p:oleObj name="Image" r:id="rId8" imgW="6856920" imgH="3364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3520639"/>
                        <a:ext cx="3645997" cy="1789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893357"/>
              </p:ext>
            </p:extLst>
          </p:nvPr>
        </p:nvGraphicFramePr>
        <p:xfrm>
          <a:off x="5131137" y="3432750"/>
          <a:ext cx="2816934" cy="200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5" name="Image" r:id="rId10" imgW="2450520" imgH="1741680" progId="Photoshop.Image.13">
                  <p:embed/>
                </p:oleObj>
              </mc:Choice>
              <mc:Fallback>
                <p:oleObj name="Image" r:id="rId10" imgW="2450520" imgH="17416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1137" y="3432750"/>
                        <a:ext cx="2816934" cy="2001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889166" y="2705216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1" dirty="0" smtClean="0"/>
              <a:t>Egyelemes passzív érzékelő (áramgenerátor)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582422" y="2724247"/>
            <a:ext cx="341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1" dirty="0" smtClean="0"/>
              <a:t>Feszültségosztó típusú passzív érzékelő (</a:t>
            </a:r>
            <a:r>
              <a:rPr lang="hu-HU" b="0" i="1" dirty="0" err="1" smtClean="0"/>
              <a:t>fesz.táp</a:t>
            </a:r>
            <a:r>
              <a:rPr lang="hu-HU" b="0" i="1" dirty="0" smtClean="0"/>
              <a:t>)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89166" y="5310431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1" dirty="0" smtClean="0"/>
              <a:t>Áramcsatolt passzív érzékelő</a:t>
            </a:r>
          </a:p>
          <a:p>
            <a:pPr algn="ctr"/>
            <a:r>
              <a:rPr lang="hu-HU" b="0" i="1" dirty="0" smtClean="0"/>
              <a:t>illesztés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427984" y="5381476"/>
            <a:ext cx="382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1" dirty="0" err="1" smtClean="0"/>
              <a:t>Wheatstone</a:t>
            </a:r>
            <a:r>
              <a:rPr lang="hu-HU" b="0" i="1" dirty="0" smtClean="0"/>
              <a:t> hídkapcsolású illesztés</a:t>
            </a:r>
          </a:p>
          <a:p>
            <a:pPr algn="ctr"/>
            <a:r>
              <a:rPr lang="hu-HU" b="0" i="1" dirty="0" smtClean="0"/>
              <a:t>(zavarvédett, nagy pontosság)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8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187335" y="-210094"/>
            <a:ext cx="8769329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AKTÍV ANALÓG SZENZOROK ILLESZTÉSE</a:t>
            </a:r>
          </a:p>
        </p:txBody>
      </p:sp>
      <p:sp>
        <p:nvSpPr>
          <p:cNvPr id="2" name="Téglalap 1"/>
          <p:cNvSpPr/>
          <p:nvPr/>
        </p:nvSpPr>
        <p:spPr>
          <a:xfrm>
            <a:off x="4860032" y="6027016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0" dirty="0" err="1" smtClean="0"/>
              <a:t>Ref</a:t>
            </a:r>
            <a:r>
              <a:rPr lang="hu-HU" sz="1200" b="0" i="1" dirty="0" smtClean="0"/>
              <a:t>: Lambert Miklós: </a:t>
            </a:r>
            <a:r>
              <a:rPr lang="hu-HU" sz="1200" i="1" dirty="0" smtClean="0"/>
              <a:t>Szenzorok – elmélet és gyakorlat</a:t>
            </a:r>
            <a:endParaRPr lang="hu-HU" sz="1200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062177"/>
              </p:ext>
            </p:extLst>
          </p:nvPr>
        </p:nvGraphicFramePr>
        <p:xfrm>
          <a:off x="755576" y="793539"/>
          <a:ext cx="3067836" cy="179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6" name="Image" r:id="rId4" imgW="2587680" imgH="1517760" progId="Photoshop.Image.13">
                  <p:embed/>
                </p:oleObj>
              </mc:Choice>
              <mc:Fallback>
                <p:oleObj name="Image" r:id="rId4" imgW="2587680" imgH="1517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793539"/>
                        <a:ext cx="3067836" cy="179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1381"/>
              </p:ext>
            </p:extLst>
          </p:nvPr>
        </p:nvGraphicFramePr>
        <p:xfrm>
          <a:off x="5015807" y="793539"/>
          <a:ext cx="2871787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7" name="Image" r:id="rId6" imgW="2871000" imgH="1654920" progId="Photoshop.Image.13">
                  <p:embed/>
                </p:oleObj>
              </mc:Choice>
              <mc:Fallback>
                <p:oleObj name="Image" r:id="rId6" imgW="2871000" imgH="1654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5807" y="793539"/>
                        <a:ext cx="2871787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918907" y="2806668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1" dirty="0" smtClean="0"/>
              <a:t>Aszimmetrikus jelátvitel egyenfeszültséggel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15807" y="2803748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1" dirty="0" smtClean="0"/>
              <a:t>Szimmetrikus jelátvitel egyenfeszültséggel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6509719" y="2328725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0" dirty="0" err="1" smtClean="0"/>
              <a:t>Differősítő</a:t>
            </a:r>
            <a:r>
              <a:rPr lang="hu-HU" sz="1200" b="0" dirty="0" smtClean="0"/>
              <a:t>, jó KM elnyomással!</a:t>
            </a:r>
            <a:endParaRPr lang="hu-HU" sz="1200" dirty="0"/>
          </a:p>
        </p:txBody>
      </p:sp>
      <p:sp>
        <p:nvSpPr>
          <p:cNvPr id="11" name="Téglalap 10"/>
          <p:cNvSpPr/>
          <p:nvPr/>
        </p:nvSpPr>
        <p:spPr>
          <a:xfrm>
            <a:off x="611560" y="2461376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0" dirty="0" smtClean="0"/>
              <a:t>Kis </a:t>
            </a:r>
            <a:r>
              <a:rPr lang="hu-HU" sz="1200" b="0" dirty="0" err="1" smtClean="0"/>
              <a:t>generátorellenállás</a:t>
            </a:r>
            <a:r>
              <a:rPr lang="hu-HU" sz="1200" b="0" dirty="0" smtClean="0"/>
              <a:t> - magas bemeneti ellenállás;</a:t>
            </a:r>
            <a:endParaRPr lang="hu-HU" sz="1200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218109"/>
              </p:ext>
            </p:extLst>
          </p:nvPr>
        </p:nvGraphicFramePr>
        <p:xfrm>
          <a:off x="755576" y="3798483"/>
          <a:ext cx="3289090" cy="155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8" name="Image" r:id="rId8" imgW="2523600" imgH="1193040" progId="Photoshop.Image.13">
                  <p:embed/>
                </p:oleObj>
              </mc:Choice>
              <mc:Fallback>
                <p:oleObj name="Image" r:id="rId8" imgW="2523600" imgH="1193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576" y="3798483"/>
                        <a:ext cx="3289090" cy="1555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986826" y="5610726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1" dirty="0" smtClean="0"/>
              <a:t>Jelátvitel egyenárammal</a:t>
            </a:r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40926"/>
              </p:ext>
            </p:extLst>
          </p:nvPr>
        </p:nvGraphicFramePr>
        <p:xfrm>
          <a:off x="5015807" y="3766047"/>
          <a:ext cx="3221401" cy="15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9" name="Image" r:id="rId10" imgW="2413800" imgH="1165680" progId="Photoshop.Image.13">
                  <p:embed/>
                </p:oleObj>
              </mc:Choice>
              <mc:Fallback>
                <p:oleObj name="Image" r:id="rId10" imgW="2413800" imgH="11656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15807" y="3766047"/>
                        <a:ext cx="3221401" cy="155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5012576" y="5550570"/>
            <a:ext cx="3481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1" dirty="0" smtClean="0"/>
              <a:t>Jelátvitel váltakozó feszültséggel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611560" y="5206881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0" dirty="0" smtClean="0"/>
              <a:t>Nagy belső ellenállás - minimális bemeneti ellenállás;</a:t>
            </a:r>
            <a:endParaRPr lang="hu-HU" sz="1200" dirty="0"/>
          </a:p>
        </p:txBody>
      </p:sp>
      <p:sp>
        <p:nvSpPr>
          <p:cNvPr id="17" name="Téglalap 16"/>
          <p:cNvSpPr/>
          <p:nvPr/>
        </p:nvSpPr>
        <p:spPr>
          <a:xfrm>
            <a:off x="4510175" y="5204625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0" dirty="0" smtClean="0"/>
              <a:t>Komplex impedancia – koaxiális csatolás, impedancia illesztés;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1471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24302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DIGITÁLIS SZENZOROK ILLESZTÉSE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403648" y="1484784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Soros jeltovábbítás: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08104" y="1484784"/>
            <a:ext cx="278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Párhuzamos jeltovábbítás:</a:t>
            </a:r>
            <a:endParaRPr lang="hu-HU" dirty="0"/>
          </a:p>
        </p:txBody>
      </p:sp>
      <p:cxnSp>
        <p:nvCxnSpPr>
          <p:cNvPr id="5" name="Egyenes összekötő 4"/>
          <p:cNvCxnSpPr>
            <a:stCxn id="7172" idx="2"/>
          </p:cNvCxnSpPr>
          <p:nvPr/>
        </p:nvCxnSpPr>
        <p:spPr bwMode="auto">
          <a:xfrm>
            <a:off x="4572000" y="1386026"/>
            <a:ext cx="0" cy="4419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zövegdoboz 5"/>
          <p:cNvSpPr txBox="1"/>
          <p:nvPr/>
        </p:nvSpPr>
        <p:spPr>
          <a:xfrm>
            <a:off x="1043608" y="2068006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800" b="0" dirty="0" smtClean="0"/>
              <a:t>Elegendő két vezeték</a:t>
            </a:r>
          </a:p>
          <a:p>
            <a:pPr marL="285750" indent="-285750">
              <a:buFontTx/>
              <a:buChar char="-"/>
            </a:pPr>
            <a:r>
              <a:rPr lang="hu-HU" sz="1800" b="0" dirty="0" smtClean="0"/>
              <a:t>Modulátor/</a:t>
            </a:r>
            <a:r>
              <a:rPr lang="hu-HU" sz="1800" b="0" dirty="0" err="1" smtClean="0"/>
              <a:t>demodulátor</a:t>
            </a:r>
            <a:r>
              <a:rPr lang="hu-HU" sz="1800" b="0" dirty="0" smtClean="0"/>
              <a:t> átvitel lehetséges</a:t>
            </a:r>
          </a:p>
          <a:p>
            <a:pPr marL="285750" indent="-285750">
              <a:buFontTx/>
              <a:buChar char="-"/>
            </a:pPr>
            <a:r>
              <a:rPr lang="hu-HU" sz="1800" b="0" dirty="0" smtClean="0"/>
              <a:t>Hálózatba rendszerezhető</a:t>
            </a:r>
          </a:p>
          <a:p>
            <a:pPr marL="285750" indent="-285750">
              <a:buFontTx/>
              <a:buChar char="-"/>
            </a:pPr>
            <a:endParaRPr lang="hu-HU" b="0" dirty="0"/>
          </a:p>
          <a:p>
            <a:pPr marL="285750" indent="-285750">
              <a:buFontTx/>
              <a:buChar char="-"/>
            </a:pPr>
            <a:endParaRPr lang="hu-HU" b="0" dirty="0" smtClean="0"/>
          </a:p>
          <a:p>
            <a:endParaRPr lang="hu-HU" b="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72100" y="2095572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800" b="0" dirty="0"/>
              <a:t>G</a:t>
            </a:r>
            <a:r>
              <a:rPr lang="hu-HU" sz="1800" b="0" dirty="0" smtClean="0"/>
              <a:t>yors</a:t>
            </a:r>
          </a:p>
          <a:p>
            <a:pPr marL="285750" indent="-285750">
              <a:buFontTx/>
              <a:buChar char="-"/>
            </a:pPr>
            <a:r>
              <a:rPr lang="hu-HU" sz="1800" b="0" dirty="0" smtClean="0"/>
              <a:t>Nem kell szinkronizálás</a:t>
            </a:r>
          </a:p>
          <a:p>
            <a:pPr marL="285750" indent="-285750">
              <a:buFontTx/>
              <a:buChar char="-"/>
            </a:pPr>
            <a:r>
              <a:rPr lang="hu-HU" sz="1800" b="0" dirty="0" smtClean="0"/>
              <a:t>Plusz bitekkel hibajavítás implementálható</a:t>
            </a:r>
          </a:p>
          <a:p>
            <a:pPr marL="285750" indent="-285750">
              <a:buFontTx/>
              <a:buChar char="-"/>
            </a:pPr>
            <a:endParaRPr lang="hu-HU" sz="1800" b="0" dirty="0"/>
          </a:p>
          <a:p>
            <a:pPr marL="285750" indent="-285750">
              <a:buFontTx/>
              <a:buChar char="-"/>
            </a:pPr>
            <a:endParaRPr lang="hu-HU" sz="1800" b="0" dirty="0" smtClean="0"/>
          </a:p>
          <a:p>
            <a:endParaRPr lang="hu-HU" sz="1800" b="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318870" y="4020170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800" b="0" dirty="0" smtClean="0"/>
              <a:t>Sok vezetékre van szükség</a:t>
            </a:r>
          </a:p>
          <a:p>
            <a:pPr marL="285750" indent="-285750">
              <a:buFontTx/>
              <a:buChar char="-"/>
            </a:pPr>
            <a:r>
              <a:rPr lang="hu-HU" sz="1800" b="0" dirty="0" smtClean="0"/>
              <a:t>Csatornaáthallás lehetséges</a:t>
            </a:r>
          </a:p>
          <a:p>
            <a:pPr marL="285750" indent="-285750">
              <a:buFontTx/>
              <a:buChar char="-"/>
            </a:pPr>
            <a:r>
              <a:rPr lang="hu-HU" sz="1800" b="0" dirty="0" smtClean="0"/>
              <a:t>Plusz bitekkel hibajavítás implementálható</a:t>
            </a:r>
          </a:p>
          <a:p>
            <a:pPr marL="285750" indent="-285750">
              <a:buFontTx/>
              <a:buChar char="-"/>
            </a:pPr>
            <a:endParaRPr lang="hu-HU" sz="1800" b="0" dirty="0"/>
          </a:p>
          <a:p>
            <a:pPr marL="285750" indent="-285750">
              <a:buFontTx/>
              <a:buChar char="-"/>
            </a:pPr>
            <a:endParaRPr lang="hu-HU" sz="1800" b="0" dirty="0" smtClean="0"/>
          </a:p>
          <a:p>
            <a:endParaRPr lang="hu-HU" sz="1800" b="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43608" y="4020170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800" b="0" dirty="0" smtClean="0"/>
              <a:t>Kódoló algoritmusra van szükség</a:t>
            </a:r>
          </a:p>
          <a:p>
            <a:pPr marL="285750" indent="-285750">
              <a:buFontTx/>
              <a:buChar char="-"/>
            </a:pPr>
            <a:r>
              <a:rPr lang="hu-HU" sz="1800" b="0" dirty="0" smtClean="0"/>
              <a:t>Szinkronizálni kell a kommunikációt</a:t>
            </a:r>
          </a:p>
          <a:p>
            <a:pPr marL="285750" indent="-285750">
              <a:buFontTx/>
              <a:buChar char="-"/>
            </a:pPr>
            <a:r>
              <a:rPr lang="hu-HU" sz="1800" b="0" dirty="0" smtClean="0"/>
              <a:t>Zavarérzékenysége magas</a:t>
            </a:r>
          </a:p>
          <a:p>
            <a:pPr marL="285750" indent="-285750">
              <a:buFontTx/>
              <a:buChar char="-"/>
            </a:pPr>
            <a:endParaRPr lang="hu-HU" sz="1800" b="0" dirty="0"/>
          </a:p>
          <a:p>
            <a:pPr marL="285750" indent="-285750">
              <a:buFontTx/>
              <a:buChar char="-"/>
            </a:pPr>
            <a:endParaRPr lang="hu-HU" sz="1800" b="0" dirty="0" smtClean="0"/>
          </a:p>
          <a:p>
            <a:endParaRPr lang="hu-HU" sz="1800" b="0" dirty="0"/>
          </a:p>
        </p:txBody>
      </p:sp>
      <p:sp>
        <p:nvSpPr>
          <p:cNvPr id="8" name="Szövegdoboz 7"/>
          <p:cNvSpPr txBox="1"/>
          <p:nvPr/>
        </p:nvSpPr>
        <p:spPr>
          <a:xfrm rot="16200000">
            <a:off x="-216844" y="2228604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ELŐNYÖK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 rot="16200000">
            <a:off x="-317862" y="4583278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HÁTRÁNYOK</a:t>
            </a:r>
            <a:endParaRPr lang="hu-HU" dirty="0"/>
          </a:p>
        </p:txBody>
      </p:sp>
      <p:cxnSp>
        <p:nvCxnSpPr>
          <p:cNvPr id="10" name="Egyenes összekötő 9"/>
          <p:cNvCxnSpPr/>
          <p:nvPr/>
        </p:nvCxnSpPr>
        <p:spPr bwMode="auto">
          <a:xfrm>
            <a:off x="212761" y="3429000"/>
            <a:ext cx="8679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43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24302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JELÁTVITELI MÓDSZEREK: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42392" y="1495318"/>
            <a:ext cx="6139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SIMPLEX – egyirányú jelátvitel</a:t>
            </a:r>
          </a:p>
          <a:p>
            <a:r>
              <a:rPr lang="hu-HU" sz="2400" b="0" dirty="0" smtClean="0"/>
              <a:t>FÉLDUPLEX – megosztott egyirányú átvitel</a:t>
            </a:r>
          </a:p>
          <a:p>
            <a:r>
              <a:rPr lang="hu-HU" sz="2400" b="0" dirty="0" smtClean="0"/>
              <a:t>DUPLEX – kétirányú átvitel</a:t>
            </a:r>
            <a:endParaRPr lang="hu-HU" sz="2400" b="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51520" y="2828835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/>
              <a:t>Alapsávi átvitel</a:t>
            </a:r>
            <a:r>
              <a:rPr lang="hu-HU" sz="2400" b="0" dirty="0" smtClean="0"/>
              <a:t>: adott villamos jel, kötött közegben. Általában szimplex. Időosztásos, </a:t>
            </a:r>
            <a:r>
              <a:rPr lang="hu-HU" sz="2400" b="0" dirty="0" err="1" smtClean="0"/>
              <a:t>időmultiplexált</a:t>
            </a:r>
            <a:r>
              <a:rPr lang="hu-HU" sz="2400" b="0" dirty="0" smtClean="0"/>
              <a:t> megvalósítás lehetséges. Behatárolt sebesség és távolság jellemzi.</a:t>
            </a:r>
          </a:p>
          <a:p>
            <a:endParaRPr lang="hu-HU" sz="2400" b="0" dirty="0"/>
          </a:p>
          <a:p>
            <a:r>
              <a:rPr lang="hu-HU" sz="2400" i="1" dirty="0" smtClean="0"/>
              <a:t>Vivőhullámú átvitel</a:t>
            </a:r>
            <a:r>
              <a:rPr lang="hu-HU" sz="2400" b="0" dirty="0" smtClean="0"/>
              <a:t>: Alapsávi mérőjellel (pl. a szenzor mérőjele) vivőhullámot modulálunk. (Később </a:t>
            </a:r>
            <a:r>
              <a:rPr lang="hu-HU" sz="2400" b="0" dirty="0" err="1" smtClean="0"/>
              <a:t>demoduláljuk</a:t>
            </a:r>
            <a:r>
              <a:rPr lang="hu-HU" sz="2400" b="0" dirty="0" smtClean="0"/>
              <a:t> a feldolgozó egység bemenetén.) Minél szélesebb a vivőhullám frekvenciája, annál nagyobb a sávszélességgel bírunk.</a:t>
            </a:r>
          </a:p>
        </p:txBody>
      </p:sp>
    </p:spTree>
    <p:extLst>
      <p:ext uri="{BB962C8B-B14F-4D97-AF65-F5344CB8AC3E}">
        <p14:creationId xmlns:p14="http://schemas.microsoft.com/office/powerpoint/2010/main" val="2076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92919" y="-2843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KÓDOLÁSI LEHETŐSÉGEK: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57200" y="946392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/>
              <a:t>Folytonos jeleknél: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AM (</a:t>
            </a:r>
            <a:r>
              <a:rPr lang="hu-HU" sz="2400" b="0" i="1" dirty="0" err="1" smtClean="0"/>
              <a:t>amplitúdomoduláció</a:t>
            </a:r>
            <a:r>
              <a:rPr lang="hu-HU" sz="2400" b="0" i="1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FM (frekvenciamoduláció)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PAM (pulzus-amplitúdó moduláció)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QAM (</a:t>
            </a:r>
            <a:r>
              <a:rPr lang="hu-HU" sz="2400" b="0" i="1" dirty="0" err="1" smtClean="0"/>
              <a:t>kvadratúramoduláció</a:t>
            </a:r>
            <a:r>
              <a:rPr lang="hu-HU" sz="2400" b="0" i="1" dirty="0" smtClean="0"/>
              <a:t> – kvázi együttes fázis- és amplitúdómoduláció)</a:t>
            </a:r>
          </a:p>
          <a:p>
            <a:r>
              <a:rPr lang="hu-HU" sz="2400" i="1" dirty="0" smtClean="0"/>
              <a:t>Mintavételezett jeleknél (impulzusokkal moduláljuk a vivőhullámot)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ASK – amplitúdóeltolásos-billentyűzés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FSK – frekvenciaeltolásos-billentyűzés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PSK – fáziseltolásos-billentyűzés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PWM – pulzusszélesség-moduláció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PCM – pulzuskód-moduláció</a:t>
            </a:r>
          </a:p>
          <a:p>
            <a:pPr marL="342900" indent="-342900">
              <a:buFontTx/>
              <a:buChar char="-"/>
            </a:pPr>
            <a:endParaRPr lang="hu-HU" sz="2400" b="0" i="1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6449803" y="3933056"/>
            <a:ext cx="230425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DIGITÁLIS ESET:</a:t>
            </a:r>
          </a:p>
          <a:p>
            <a:r>
              <a:rPr lang="hu-HU" i="1" dirty="0" err="1" smtClean="0"/>
              <a:t>Kódmoduláció</a:t>
            </a:r>
            <a:endParaRPr lang="hu-HU" i="1" dirty="0" smtClean="0"/>
          </a:p>
          <a:p>
            <a:r>
              <a:rPr lang="hu-HU" b="0" i="1" dirty="0" smtClean="0"/>
              <a:t>(nem közvetlen hordozott információ, hanem bitkombinációhoz rendelhető szimbólum impulzuscsoport!)</a:t>
            </a:r>
            <a:endParaRPr lang="hu-HU" b="0" i="1" dirty="0"/>
          </a:p>
        </p:txBody>
      </p:sp>
    </p:spTree>
    <p:extLst>
      <p:ext uri="{BB962C8B-B14F-4D97-AF65-F5344CB8AC3E}">
        <p14:creationId xmlns:p14="http://schemas.microsoft.com/office/powerpoint/2010/main" val="30621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19997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SPECIÁLIS JELÁTVITEL (FÉNY)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18372" y="1165913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dirty="0" smtClean="0"/>
              <a:t>Soros adatátvitel ideális közege - fényhullám.</a:t>
            </a:r>
          </a:p>
          <a:p>
            <a:endParaRPr lang="hu-HU" b="0" dirty="0"/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Nagy sebességű,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km-es távolságok áthidalhatók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EM zavarokkal szemben teljesen biztonságos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Fény/sötétség (100% amplitúdómoduláció)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Terepi buszrendszerekben alkalmazható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ADÓ</a:t>
            </a:r>
            <a:r>
              <a:rPr lang="hu-HU" sz="2400" b="0" dirty="0" smtClean="0"/>
              <a:t>: LED vagy lézerdióda</a:t>
            </a:r>
          </a:p>
          <a:p>
            <a:pPr marL="342900" indent="-342900">
              <a:buFontTx/>
              <a:buChar char="-"/>
            </a:pPr>
            <a:r>
              <a:rPr lang="hu-HU" sz="2400" b="0" i="1" dirty="0" smtClean="0"/>
              <a:t>VEVŐ</a:t>
            </a:r>
            <a:r>
              <a:rPr lang="hu-HU" sz="2400" b="0" dirty="0" smtClean="0"/>
              <a:t>: fotodióda, </a:t>
            </a:r>
            <a:r>
              <a:rPr lang="hu-HU" sz="2400" b="0" dirty="0" err="1" smtClean="0"/>
              <a:t>fototranzisztor</a:t>
            </a:r>
            <a:endParaRPr lang="hu-HU" sz="2400" b="0" dirty="0" smtClean="0"/>
          </a:p>
        </p:txBody>
      </p:sp>
      <p:pic>
        <p:nvPicPr>
          <p:cNvPr id="117762" name="Picture 2" descr="https://www.thorlabs.de/images/xlarge/12174-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81" y="4063626"/>
            <a:ext cx="850255" cy="8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https://encrypted-tbn3.gstatic.com/images?q=tbn:ANd9GcQihXlf0o2ydFPpAfwEHGzkYl3WKuEUL7bJObwtffUQ7rj1Qk2o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27" y="453609"/>
            <a:ext cx="1708066" cy="9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6" name="Picture 6" descr="https://www.thorlabs.de/images/large/21542-l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51" y="4107498"/>
            <a:ext cx="852686" cy="8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066547" y="4833715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lézerdióda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527973" y="4845804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fotodióda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/>
          <a:srcRect l="41967" t="30681" r="15509" b="48320"/>
          <a:stretch/>
        </p:blipFill>
        <p:spPr>
          <a:xfrm>
            <a:off x="1591733" y="4950838"/>
            <a:ext cx="4209612" cy="1169337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5521865" y="5653214"/>
            <a:ext cx="1463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0" dirty="0" err="1" smtClean="0"/>
              <a:t>www.sensedu.com</a:t>
            </a:r>
            <a:endParaRPr lang="hu-HU" sz="1200" b="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79424" y="4724744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Átviteli közeg: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67876" y="5593873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0" i="1" dirty="0" smtClean="0"/>
              <a:t>Fénykábel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50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13315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E8D79D-1B2F-4B59-A230-8FFAF0FF1581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133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PÉLDA 3 : HÁZILAG BARKÁCSOLT HANGRENDSZER (ELLENPÉLDA)</a:t>
            </a:r>
          </a:p>
        </p:txBody>
      </p:sp>
      <p:sp>
        <p:nvSpPr>
          <p:cNvPr id="13317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639888"/>
            <a:ext cx="4978400" cy="4525962"/>
          </a:xfrm>
        </p:spPr>
        <p:txBody>
          <a:bodyPr/>
          <a:lstStyle/>
          <a:p>
            <a:pPr eaLnBrk="1" hangingPunct="1"/>
            <a:r>
              <a:rPr lang="hu-HU" altLang="hu-HU" sz="1900" smtClean="0"/>
              <a:t>Részei:</a:t>
            </a:r>
          </a:p>
          <a:p>
            <a:pPr lvl="1" eaLnBrk="1" hangingPunct="1"/>
            <a:r>
              <a:rPr lang="hu-HU" altLang="hu-HU" sz="1600" smtClean="0"/>
              <a:t>Tápegység</a:t>
            </a:r>
          </a:p>
          <a:p>
            <a:pPr lvl="1" eaLnBrk="1" hangingPunct="1"/>
            <a:r>
              <a:rPr lang="hu-HU" altLang="hu-HU" sz="1600" smtClean="0"/>
              <a:t>Erősítő végfokozat</a:t>
            </a:r>
          </a:p>
          <a:p>
            <a:pPr lvl="1" eaLnBrk="1" hangingPunct="1"/>
            <a:r>
              <a:rPr lang="hu-HU" altLang="hu-HU" sz="1600" smtClean="0"/>
              <a:t>Hangszínszabályzó</a:t>
            </a:r>
          </a:p>
          <a:p>
            <a:pPr lvl="1" eaLnBrk="1" hangingPunct="1"/>
            <a:r>
              <a:rPr lang="hu-HU" altLang="hu-HU" sz="1600" smtClean="0"/>
              <a:t>Hangfal hangváltóval</a:t>
            </a:r>
          </a:p>
          <a:p>
            <a:pPr eaLnBrk="1" hangingPunct="1"/>
            <a:r>
              <a:rPr lang="hu-HU" altLang="hu-HU" sz="1900" smtClean="0"/>
              <a:t>Felhasznált</a:t>
            </a:r>
            <a:r>
              <a:rPr lang="hu-HU" altLang="hu-HU" sz="2100" smtClean="0"/>
              <a:t> </a:t>
            </a:r>
            <a:r>
              <a:rPr lang="hu-HU" altLang="hu-HU" sz="1900" smtClean="0"/>
              <a:t>technológiák: </a:t>
            </a:r>
          </a:p>
          <a:p>
            <a:pPr lvl="1" eaLnBrk="1" hangingPunct="1"/>
            <a:r>
              <a:rPr lang="hu-HU" altLang="hu-HU" sz="1600" smtClean="0"/>
              <a:t>NYÁK tervezés/gyártás</a:t>
            </a:r>
          </a:p>
          <a:p>
            <a:pPr lvl="1" eaLnBrk="1" hangingPunct="1"/>
            <a:r>
              <a:rPr lang="hu-HU" altLang="hu-HU" sz="1600" smtClean="0"/>
              <a:t>Kézi beültetés, forrasztás</a:t>
            </a:r>
          </a:p>
          <a:p>
            <a:pPr lvl="1" eaLnBrk="1" hangingPunct="1"/>
            <a:r>
              <a:rPr lang="hu-HU" altLang="hu-HU" sz="1600" smtClean="0"/>
              <a:t>Kézi összeszerelés</a:t>
            </a:r>
          </a:p>
          <a:p>
            <a:pPr eaLnBrk="1" hangingPunct="1"/>
            <a:r>
              <a:rPr lang="hu-HU" altLang="hu-HU" sz="1900" smtClean="0"/>
              <a:t>Elektronikai rendszer, de nem gyárthatóságra tervezett</a:t>
            </a:r>
          </a:p>
          <a:p>
            <a:pPr eaLnBrk="1" hangingPunct="1"/>
            <a:r>
              <a:rPr lang="hu-HU" altLang="hu-HU" sz="1900" smtClean="0">
                <a:solidFill>
                  <a:srgbClr val="CC0000"/>
                </a:solidFill>
              </a:rPr>
              <a:t>Sem kis, sem nagy sorozatban nem éri meg gyártani!</a:t>
            </a:r>
          </a:p>
        </p:txBody>
      </p:sp>
      <p:pic>
        <p:nvPicPr>
          <p:cNvPr id="13318" name="Picture 7" descr="LADAK_ELOLFELUL_KICSI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28750"/>
            <a:ext cx="273526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home made 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52888"/>
            <a:ext cx="25590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197344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SPECIÁLIS JELÁTVITEL (RÁDIÓFREKVENCIA)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1520" y="1598889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dirty="0" smtClean="0"/>
              <a:t>Adatátvitel – modulált rádiófrekvenciával történik.</a:t>
            </a:r>
          </a:p>
          <a:p>
            <a:endParaRPr lang="hu-HU" sz="2400" b="0" dirty="0" smtClean="0"/>
          </a:p>
          <a:p>
            <a:r>
              <a:rPr lang="hu-HU" sz="2400" b="0" dirty="0" smtClean="0"/>
              <a:t>Jellemzői: hullámhossz, modulációs mód.</a:t>
            </a:r>
          </a:p>
          <a:p>
            <a:endParaRPr lang="hu-HU" sz="2400" b="0" dirty="0"/>
          </a:p>
          <a:p>
            <a:r>
              <a:rPr lang="hu-HU" sz="2400" b="0" dirty="0" smtClean="0"/>
              <a:t>Hullámhossz-használat engedélyhez kötött. Ipari átviteli sávok, kommerciális sávok, szabadon felhasználható sávok… </a:t>
            </a:r>
          </a:p>
          <a:p>
            <a:endParaRPr lang="hu-HU" sz="2400" b="0" dirty="0"/>
          </a:p>
          <a:p>
            <a:r>
              <a:rPr lang="hu-HU" sz="2400" b="0" dirty="0" smtClean="0"/>
              <a:t>Rendszertechnikai aspektus: frekvencia pontosság, modulációs módok pontos betartása!</a:t>
            </a:r>
          </a:p>
          <a:p>
            <a:r>
              <a:rPr lang="hu-HU" sz="2400" b="0" dirty="0"/>
              <a:t/>
            </a:r>
            <a:br>
              <a:rPr lang="hu-HU" sz="2400" b="0" dirty="0"/>
            </a:br>
            <a:r>
              <a:rPr lang="hu-HU" sz="2400" b="0" dirty="0" smtClean="0"/>
              <a:t>Átviteli közeg: levegő, víz (pl. tengeralatti rendszerek)</a:t>
            </a:r>
            <a:endParaRPr lang="hu-HU" sz="2400" b="0" dirty="0"/>
          </a:p>
        </p:txBody>
      </p:sp>
      <p:pic>
        <p:nvPicPr>
          <p:cNvPr id="130050" name="Picture 2" descr="http://www.iconattitude.com/icons/open_icon_library/symbols/png/256/pictograms-aem-0054-radio_frequency_electromagnetic_radiation_haz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157272"/>
            <a:ext cx="1892240" cy="18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19997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TÁVADÓK (TRANSDUCER)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1293" y="1026601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dirty="0" smtClean="0"/>
              <a:t>Speciális rendszertechnikai fogalom. Lényege, hogy az érzékelő kimeneti jele jelátalakítás után, szabványos formátumban továbbítódik.</a:t>
            </a:r>
          </a:p>
          <a:p>
            <a:endParaRPr lang="hu-HU" sz="2400" b="0" dirty="0"/>
          </a:p>
          <a:p>
            <a:r>
              <a:rPr lang="hu-HU" sz="2400" b="0" dirty="0" smtClean="0"/>
              <a:t>Előnye, főbb jellemzői: 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Rendszerbe illeszthető (szabványos)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Nagyobb távolságokba szállítható a jel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A jelszállítás módja határozza meg a kategóriáját, nem a szenzor mag típusa, jellemzői</a:t>
            </a:r>
          </a:p>
          <a:p>
            <a:pPr marL="342900" indent="-342900">
              <a:buFontTx/>
              <a:buChar char="-"/>
            </a:pPr>
            <a:endParaRPr lang="hu-HU" sz="2400" b="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64319" y="462532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dirty="0" err="1" smtClean="0"/>
              <a:t>Transducer</a:t>
            </a:r>
            <a:r>
              <a:rPr lang="hu-HU" sz="2400" b="0" dirty="0" smtClean="0"/>
              <a:t> típusok: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Aktív: átalakítás során feszültséget generál (nincs szükség tápegységre, elemre)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Passzív: külső tápegységre van szüksége az átalakításhoz</a:t>
            </a:r>
          </a:p>
          <a:p>
            <a:pPr marL="342900" indent="-342900">
              <a:buFontTx/>
              <a:buChar char="-"/>
            </a:pPr>
            <a:endParaRPr lang="hu-HU" sz="2400" b="0" dirty="0"/>
          </a:p>
        </p:txBody>
      </p:sp>
      <p:pic>
        <p:nvPicPr>
          <p:cNvPr id="7" name="Picture 2" descr="http://www.anvilleinstruments.com/image_01/shared_assets/ashcroft_kxdht_pressure_transdu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169601"/>
            <a:ext cx="820008" cy="10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858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ANALÓG TÁVADÓK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25760" y="1200300"/>
            <a:ext cx="8892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dirty="0" smtClean="0"/>
              <a:t>Egyenfeszültséggel, vagy áramjellel adnak kimeneti információt.</a:t>
            </a:r>
          </a:p>
          <a:p>
            <a:endParaRPr lang="hu-HU" sz="2400" b="0" dirty="0"/>
          </a:p>
          <a:p>
            <a:r>
              <a:rPr lang="hu-HU" sz="2400" i="1" dirty="0" smtClean="0"/>
              <a:t>Feszültség alapú</a:t>
            </a:r>
            <a:r>
              <a:rPr lang="hu-HU" sz="2400" b="0" dirty="0" smtClean="0"/>
              <a:t>: bipoláris, unipoláris, 0..5V, 0..10 V, stb. </a:t>
            </a:r>
          </a:p>
          <a:p>
            <a:r>
              <a:rPr lang="hu-HU" sz="2400" b="0" dirty="0" err="1" smtClean="0"/>
              <a:t>Zavarérzékeny</a:t>
            </a:r>
            <a:r>
              <a:rPr lang="hu-HU" sz="2400" b="0" dirty="0" smtClean="0"/>
              <a:t>, hosszú távon nem ajánlott a kimenet elvezetése.</a:t>
            </a:r>
          </a:p>
          <a:p>
            <a:r>
              <a:rPr lang="hu-HU" sz="2400" i="1" dirty="0" smtClean="0"/>
              <a:t>Áramkimenetű:</a:t>
            </a:r>
            <a:r>
              <a:rPr lang="hu-HU" sz="2400" b="0" dirty="0" smtClean="0"/>
              <a:t> 0…20 mA és 4…20 mA egyenáramú kimenet. Utóbbinál nullponteltolással növeli a zavarvédettséget, 0..4mA között a távadó tápellátása történik. Akár 30 km-re is szállítható a jel. (Ellenállás lezárás szükséges az áramhurok vevő oldalán.)</a:t>
            </a:r>
            <a:endParaRPr lang="hu-HU" sz="2400" i="1" dirty="0" smtClean="0"/>
          </a:p>
          <a:p>
            <a:r>
              <a:rPr lang="hu-HU" sz="2400" i="1" dirty="0" smtClean="0"/>
              <a:t>Impulzus kimenetű</a:t>
            </a:r>
            <a:r>
              <a:rPr lang="hu-HU" sz="2400" b="0" dirty="0" smtClean="0"/>
              <a:t>: négyszögjel kimenet, feszültség- vagy áramimpulzus sorozatokkal. Középérték: egyenfeszültség -&gt; átalakítható analóg jellé. Nagy távolságokra is alkalmas.</a:t>
            </a:r>
          </a:p>
          <a:p>
            <a:r>
              <a:rPr lang="hu-HU" sz="2400" b="0" dirty="0" smtClean="0"/>
              <a:t>Frekvencia- és impulzusszélesség kimenet is </a:t>
            </a:r>
            <a:r>
              <a:rPr lang="hu-HU" sz="2400" b="0" dirty="0" err="1" smtClean="0"/>
              <a:t>lehetésges</a:t>
            </a:r>
            <a:r>
              <a:rPr lang="hu-HU" sz="2400" b="0" dirty="0" smtClean="0"/>
              <a:t>. </a:t>
            </a:r>
          </a:p>
        </p:txBody>
      </p:sp>
      <p:pic>
        <p:nvPicPr>
          <p:cNvPr id="115714" name="Picture 2" descr="http://www.technologyuk.net/telecommunications/telecom_principles/images/analogue_sig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31" y="151810"/>
            <a:ext cx="1976264" cy="9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xfrm>
            <a:off x="2509155" y="6386512"/>
            <a:ext cx="40719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858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DIGITÁLIS TÁVADÓK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2636" y="1214686"/>
            <a:ext cx="8838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dirty="0" smtClean="0"/>
              <a:t>Feszültség vagy áramimpulzusok a kimeneten.</a:t>
            </a:r>
          </a:p>
          <a:p>
            <a:r>
              <a:rPr lang="hu-HU" sz="2400" b="0" dirty="0" smtClean="0"/>
              <a:t>Kódolt formában, diszkrét jelképi értékekben adódik a kimenet.</a:t>
            </a:r>
          </a:p>
          <a:p>
            <a:endParaRPr lang="hu-HU" sz="2400" b="0" dirty="0"/>
          </a:p>
          <a:p>
            <a:r>
              <a:rPr lang="hu-HU" sz="2400" b="0" dirty="0" smtClean="0"/>
              <a:t>Párhuzamosan és sorosan kódolt kimenetek is lehetségesek.</a:t>
            </a:r>
          </a:p>
          <a:p>
            <a:r>
              <a:rPr lang="hu-HU" sz="2400" b="0" dirty="0" smtClean="0"/>
              <a:t>A kód lehet szószervezésű (belekódolva: cím, idő, hely, stb.)</a:t>
            </a:r>
          </a:p>
          <a:p>
            <a:endParaRPr lang="hu-HU" sz="2400" b="0" dirty="0"/>
          </a:p>
          <a:p>
            <a:r>
              <a:rPr lang="hu-HU" sz="2400" i="1" dirty="0" smtClean="0"/>
              <a:t>Soros kimenet </a:t>
            </a:r>
            <a:r>
              <a:rPr lang="hu-HU" sz="2400" b="0" dirty="0" smtClean="0"/>
              <a:t>a leggyakoribb. A kódok szinte mindig keretes, szószervezésű formában terjednek (üzenetblokkok).</a:t>
            </a:r>
          </a:p>
          <a:p>
            <a:endParaRPr lang="hu-HU" sz="2400" b="0" dirty="0"/>
          </a:p>
          <a:p>
            <a:r>
              <a:rPr lang="hu-HU" sz="2400" i="1" dirty="0" smtClean="0"/>
              <a:t>Párhuzamos </a:t>
            </a:r>
            <a:r>
              <a:rPr lang="hu-HU" sz="2400" i="1" dirty="0" err="1" smtClean="0"/>
              <a:t>kiementnél</a:t>
            </a:r>
            <a:r>
              <a:rPr lang="hu-HU" sz="2400" b="0" dirty="0" smtClean="0"/>
              <a:t>: </a:t>
            </a:r>
            <a:r>
              <a:rPr lang="hu-HU" sz="2400" b="0" dirty="0" err="1" smtClean="0"/>
              <a:t>karaktermultiplex</a:t>
            </a:r>
            <a:r>
              <a:rPr lang="hu-HU" sz="2400" b="0" dirty="0" smtClean="0"/>
              <a:t> kimenet. A </a:t>
            </a:r>
            <a:r>
              <a:rPr lang="hu-HU" sz="2400" b="0" dirty="0" err="1" smtClean="0"/>
              <a:t>multiplexált</a:t>
            </a:r>
            <a:r>
              <a:rPr lang="hu-HU" sz="2400" b="0" dirty="0" smtClean="0"/>
              <a:t> jel (pl. </a:t>
            </a:r>
            <a:r>
              <a:rPr lang="hu-HU" sz="2400" b="0" dirty="0" err="1" smtClean="0"/>
              <a:t>Nibble-soros</a:t>
            </a:r>
            <a:r>
              <a:rPr lang="hu-HU" sz="2400" b="0" dirty="0" smtClean="0"/>
              <a:t>) egy digitális kijelző meghajtásra lehet alkalmas.</a:t>
            </a:r>
          </a:p>
        </p:txBody>
      </p:sp>
      <p:pic>
        <p:nvPicPr>
          <p:cNvPr id="125954" name="Picture 2" descr="http://www.technologyuk.net/telecommunications/telecom_principles/images/digital_signal0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/>
          <a:stretch/>
        </p:blipFill>
        <p:spPr bwMode="auto">
          <a:xfrm>
            <a:off x="5580112" y="324768"/>
            <a:ext cx="2907110" cy="6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Az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elektronikai</a:t>
            </a:r>
            <a:r>
              <a:rPr lang="en-GB" altLang="hu-HU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GB" altLang="hu-HU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rendszer</a:t>
            </a:r>
            <a:endParaRPr lang="en-GB" altLang="hu-HU" sz="1400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A6CB8-1B17-47BF-8FEC-9EB9045F3B95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858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ELLENŐRZŐ KÉRDÉSEK: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25760" y="1200300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400" b="0" dirty="0" smtClean="0"/>
              <a:t>ELEKTRONIKAI RENDSZER JELLEMZÉSE!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ELEKTRONIKAI RENDSZER FELÉPÍTÉSÉNEK LÉPÉSEI</a:t>
            </a:r>
            <a:r>
              <a:rPr lang="hu-HU" sz="2400" b="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MIKROKONTROLLER ÉS MIKROPROCESSZOR KÖZÖTTI KÜLÖNBSÉG FELÍRÁSA!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MIKROKONTROLLER ÁLTALÁNOS JELLEMZÉSE!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RISC VS CISC JELLEMZÉS!</a:t>
            </a:r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NEUMANN VS HARVARD JELLEMZÉS!</a:t>
            </a:r>
            <a:endParaRPr lang="hu-HU" sz="2400" b="0" dirty="0" smtClean="0"/>
          </a:p>
          <a:p>
            <a:pPr marL="342900" indent="-342900">
              <a:buFontTx/>
              <a:buChar char="-"/>
            </a:pPr>
            <a:r>
              <a:rPr lang="hu-HU" sz="2400" b="0" dirty="0" smtClean="0"/>
              <a:t>JELÁTVITELI, KÓDOLÁSI MÓDSZEREK JELLEMZÉSE</a:t>
            </a:r>
          </a:p>
          <a:p>
            <a:r>
              <a:rPr lang="hu-HU" sz="2400" b="0" dirty="0" smtClean="0"/>
              <a:t>-   SZENZOR HELYE AZ ELEKTRONIKAI RENDSZERBEN?</a:t>
            </a:r>
          </a:p>
          <a:p>
            <a:r>
              <a:rPr lang="hu-HU" sz="2400" b="0" dirty="0" smtClean="0"/>
              <a:t>-   TÁVADÓ FOGALMA, ANALÓG-DIGITÁLIS JELLEMZÉS!</a:t>
            </a:r>
          </a:p>
        </p:txBody>
      </p:sp>
    </p:spTree>
    <p:extLst>
      <p:ext uri="{BB962C8B-B14F-4D97-AF65-F5344CB8AC3E}">
        <p14:creationId xmlns:p14="http://schemas.microsoft.com/office/powerpoint/2010/main" val="13064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15363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58344-622D-4B3D-A0D9-861D96224083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153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PÉLDA 4: NAGYRENDSZEREK</a:t>
            </a:r>
          </a:p>
        </p:txBody>
      </p:sp>
      <p:sp>
        <p:nvSpPr>
          <p:cNvPr id="1536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075613" cy="676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1900" smtClean="0"/>
              <a:t>Villamos energia elosztó hálózat („Az áram nem a falból jön.”)</a:t>
            </a:r>
          </a:p>
        </p:txBody>
      </p:sp>
      <p:pic>
        <p:nvPicPr>
          <p:cNvPr id="15366" name="Picture 7" descr="villamos energi hálózat 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628775"/>
            <a:ext cx="57594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0"/>
          <p:cNvSpPr>
            <a:spLocks/>
          </p:cNvSpPr>
          <p:nvPr/>
        </p:nvSpPr>
        <p:spPr bwMode="auto">
          <a:xfrm>
            <a:off x="468313" y="1628775"/>
            <a:ext cx="2590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0"/>
              <a:t>lakás hálózat </a:t>
            </a:r>
          </a:p>
          <a:p>
            <a:pPr eaLnBrk="1" hangingPunct="1"/>
            <a:r>
              <a:rPr lang="hu-HU" altLang="hu-HU" sz="1600" b="0"/>
              <a:t>utcai elosztó hálózat (230 V)</a:t>
            </a:r>
          </a:p>
          <a:p>
            <a:pPr eaLnBrk="1" hangingPunct="1"/>
            <a:r>
              <a:rPr lang="hu-HU" altLang="hu-HU" sz="1600" b="0"/>
              <a:t>városi elosztó hálózat (20 kV)</a:t>
            </a:r>
          </a:p>
          <a:p>
            <a:pPr eaLnBrk="1" hangingPunct="1"/>
            <a:r>
              <a:rPr lang="hu-HU" altLang="hu-HU" sz="1600" b="0"/>
              <a:t>országos elosztó hálózat (120-400 kV)</a:t>
            </a:r>
          </a:p>
          <a:p>
            <a:pPr eaLnBrk="1" hangingPunct="1"/>
            <a:r>
              <a:rPr lang="hu-HU" altLang="hu-HU" sz="1600" b="0"/>
              <a:t>országok közötti hálózat</a:t>
            </a:r>
          </a:p>
          <a:p>
            <a:pPr eaLnBrk="1" hangingPunct="1"/>
            <a:r>
              <a:rPr lang="hu-HU" altLang="hu-HU" sz="1600" b="0"/>
              <a:t>Erőművek, fogyasztók</a:t>
            </a:r>
          </a:p>
          <a:p>
            <a:pPr eaLnBrk="1" hangingPunct="1"/>
            <a:r>
              <a:rPr lang="hu-HU" altLang="hu-HU" sz="1600" b="0"/>
              <a:t>Szép példája egy komplex elosztott rendszernek</a:t>
            </a:r>
          </a:p>
          <a:p>
            <a:pPr eaLnBrk="1" hangingPunct="1"/>
            <a:r>
              <a:rPr lang="hu-HU" altLang="hu-HU" sz="1600" b="0"/>
              <a:t>Nem foglalkozunk vele</a:t>
            </a:r>
          </a:p>
        </p:txBody>
      </p:sp>
      <p:sp>
        <p:nvSpPr>
          <p:cNvPr id="15368" name="Rectangle 11"/>
          <p:cNvSpPr>
            <a:spLocks/>
          </p:cNvSpPr>
          <p:nvPr/>
        </p:nvSpPr>
        <p:spPr bwMode="auto">
          <a:xfrm>
            <a:off x="468313" y="5516563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hu-HU" altLang="hu-HU" sz="1200" b="0"/>
          </a:p>
          <a:p>
            <a:pPr eaLnBrk="1" hangingPunct="1">
              <a:lnSpc>
                <a:spcPct val="90000"/>
              </a:lnSpc>
            </a:pPr>
            <a:r>
              <a:rPr lang="hu-HU" altLang="hu-HU" sz="1900" b="0"/>
              <a:t>Mobil telefon hálózat: Az egyik legkomplexebb elektronikai rendszer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17411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4216C6-1A8B-44BD-AA94-6519E12C2303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174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PÉLDA 4: NAGYRENDSZEREK</a:t>
            </a:r>
          </a:p>
        </p:txBody>
      </p:sp>
      <p:sp>
        <p:nvSpPr>
          <p:cNvPr id="1741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075613" cy="676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1900" smtClean="0"/>
              <a:t>Internet – a legkomplexebb rendszer, az egész világot behálózza</a:t>
            </a:r>
          </a:p>
        </p:txBody>
      </p:sp>
      <p:sp>
        <p:nvSpPr>
          <p:cNvPr id="9223" name="Rectangle 10"/>
          <p:cNvSpPr>
            <a:spLocks/>
          </p:cNvSpPr>
          <p:nvPr/>
        </p:nvSpPr>
        <p:spPr bwMode="auto">
          <a:xfrm>
            <a:off x="468313" y="1628775"/>
            <a:ext cx="29511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b="0" dirty="0" smtClean="0">
                <a:solidFill>
                  <a:srgbClr val="1E1E1E"/>
                </a:solidFill>
              </a:rPr>
              <a:t>Hardver + szoftver együttműködése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b="0" dirty="0" smtClean="0">
                <a:solidFill>
                  <a:srgbClr val="1E1E1E"/>
                </a:solidFill>
              </a:rPr>
              <a:t>TCP/IP protokoll alapon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altLang="hu-HU" b="0" dirty="0" smtClean="0">
              <a:solidFill>
                <a:srgbClr val="1E1E1E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b="0" dirty="0" smtClean="0">
                <a:solidFill>
                  <a:srgbClr val="1E1E1E"/>
                </a:solidFill>
              </a:rPr>
              <a:t>Funkciók: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hu-HU" altLang="hu-HU" b="0" dirty="0" smtClean="0">
                <a:solidFill>
                  <a:srgbClr val="1E1E1E"/>
                </a:solidFill>
              </a:rPr>
              <a:t>	- adattovábbítás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hu-HU" altLang="hu-HU" b="0" dirty="0" smtClean="0">
                <a:solidFill>
                  <a:srgbClr val="1E1E1E"/>
                </a:solidFill>
              </a:rPr>
              <a:t>	- telefónia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hu-HU" altLang="hu-HU" b="0" dirty="0" smtClean="0">
                <a:solidFill>
                  <a:srgbClr val="1E1E1E"/>
                </a:solidFill>
              </a:rPr>
              <a:t>	- p2p 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hu-HU" altLang="hu-HU" b="0" dirty="0" smtClean="0">
                <a:solidFill>
                  <a:srgbClr val="1E1E1E"/>
                </a:solidFill>
              </a:rPr>
              <a:t>	- e-mail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hu-HU" altLang="hu-HU" b="0" dirty="0" smtClean="0">
              <a:solidFill>
                <a:srgbClr val="1E1E1E"/>
              </a:solidFill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hu-HU" altLang="hu-HU" b="0" dirty="0" smtClean="0">
                <a:solidFill>
                  <a:srgbClr val="1E1E1E"/>
                </a:solidFill>
              </a:rPr>
              <a:t>Óriási infrastruktúrát igényel!</a:t>
            </a:r>
          </a:p>
        </p:txBody>
      </p:sp>
      <p:sp>
        <p:nvSpPr>
          <p:cNvPr id="17415" name="Rectangle 11"/>
          <p:cNvSpPr>
            <a:spLocks/>
          </p:cNvSpPr>
          <p:nvPr/>
        </p:nvSpPr>
        <p:spPr bwMode="auto">
          <a:xfrm>
            <a:off x="468313" y="5516563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hu-HU" altLang="hu-HU" sz="1200" b="0"/>
          </a:p>
          <a:p>
            <a:pPr eaLnBrk="1" hangingPunct="1">
              <a:lnSpc>
                <a:spcPct val="90000"/>
              </a:lnSpc>
            </a:pPr>
            <a:r>
              <a:rPr lang="hu-HU" altLang="hu-HU" sz="1900" b="0"/>
              <a:t>Routolási utak a világháló egy kiragadott szegletéből.</a:t>
            </a:r>
          </a:p>
        </p:txBody>
      </p:sp>
      <p:pic>
        <p:nvPicPr>
          <p:cNvPr id="17416" name="Picture 2" descr="Visualization of Internet routing pat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770063"/>
            <a:ext cx="37465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19459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D3CA4A-DC83-41BC-8D7A-F980F138548B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PÉLDA 5: VAGYONVÉDELMI RIASZTÓ RENDSZER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114800" cy="2736850"/>
          </a:xfrm>
        </p:spPr>
        <p:txBody>
          <a:bodyPr/>
          <a:lstStyle/>
          <a:p>
            <a:pPr eaLnBrk="1" hangingPunct="1"/>
            <a:r>
              <a:rPr lang="hu-HU" altLang="hu-HU" sz="2100" dirty="0" smtClean="0"/>
              <a:t>Elektronikus építőelemek:</a:t>
            </a:r>
          </a:p>
          <a:p>
            <a:pPr lvl="1" eaLnBrk="1" hangingPunct="1">
              <a:spcBef>
                <a:spcPct val="10000"/>
              </a:spcBef>
            </a:pPr>
            <a:r>
              <a:rPr lang="hu-HU" altLang="hu-HU" sz="1700" dirty="0" smtClean="0"/>
              <a:t>PIR szenzorok (passzív </a:t>
            </a:r>
            <a:r>
              <a:rPr lang="hu-HU" altLang="hu-HU" sz="1700" dirty="0" err="1" smtClean="0"/>
              <a:t>infra</a:t>
            </a:r>
            <a:r>
              <a:rPr lang="hu-HU" altLang="hu-HU" sz="1700" dirty="0" smtClean="0"/>
              <a:t>)</a:t>
            </a:r>
          </a:p>
          <a:p>
            <a:pPr lvl="1" eaLnBrk="1" hangingPunct="1">
              <a:spcBef>
                <a:spcPct val="10000"/>
              </a:spcBef>
            </a:pPr>
            <a:r>
              <a:rPr lang="hu-HU" altLang="hu-HU" sz="1700" dirty="0" smtClean="0"/>
              <a:t>Nyílászáró szenzorok</a:t>
            </a:r>
          </a:p>
          <a:p>
            <a:pPr lvl="1" eaLnBrk="1" hangingPunct="1">
              <a:spcBef>
                <a:spcPct val="10000"/>
              </a:spcBef>
            </a:pPr>
            <a:r>
              <a:rPr lang="hu-HU" altLang="hu-HU" sz="1700" dirty="0" smtClean="0"/>
              <a:t>Sziréna</a:t>
            </a:r>
          </a:p>
          <a:p>
            <a:pPr lvl="1" eaLnBrk="1" hangingPunct="1">
              <a:spcBef>
                <a:spcPct val="10000"/>
              </a:spcBef>
            </a:pPr>
            <a:r>
              <a:rPr lang="hu-HU" altLang="hu-HU" sz="1700" dirty="0" smtClean="0"/>
              <a:t>GSM modul</a:t>
            </a:r>
          </a:p>
          <a:p>
            <a:pPr lvl="1" eaLnBrk="1" hangingPunct="1">
              <a:spcBef>
                <a:spcPct val="10000"/>
              </a:spcBef>
            </a:pPr>
            <a:r>
              <a:rPr lang="hu-HU" altLang="hu-HU" sz="1700" dirty="0" smtClean="0"/>
              <a:t>Tápegység</a:t>
            </a:r>
          </a:p>
          <a:p>
            <a:pPr lvl="1" eaLnBrk="1" hangingPunct="1">
              <a:spcBef>
                <a:spcPct val="10000"/>
              </a:spcBef>
            </a:pPr>
            <a:r>
              <a:rPr lang="hu-HU" altLang="hu-HU" sz="1700" dirty="0" smtClean="0"/>
              <a:t>Távirányítók</a:t>
            </a:r>
          </a:p>
          <a:p>
            <a:pPr lvl="1" eaLnBrk="1" hangingPunct="1">
              <a:spcBef>
                <a:spcPct val="10000"/>
              </a:spcBef>
            </a:pPr>
            <a:r>
              <a:rPr lang="hu-HU" altLang="hu-HU" sz="1700" dirty="0" smtClean="0"/>
              <a:t>Központi elektronika</a:t>
            </a:r>
          </a:p>
        </p:txBody>
      </p:sp>
      <p:pic>
        <p:nvPicPr>
          <p:cNvPr id="19462" name="Picture 6" descr="alarm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7638"/>
            <a:ext cx="4279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9"/>
          <p:cNvSpPr>
            <a:spLocks/>
          </p:cNvSpPr>
          <p:nvPr/>
        </p:nvSpPr>
        <p:spPr bwMode="auto">
          <a:xfrm>
            <a:off x="1258888" y="3860800"/>
            <a:ext cx="73453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500" b="0"/>
              <a:t>Rendszer vezérlő: mikrokontroller (vagy FPGA, ASIC stb.)</a:t>
            </a:r>
          </a:p>
          <a:p>
            <a:pPr eaLnBrk="1" hangingPunct="1"/>
            <a:r>
              <a:rPr lang="hu-HU" altLang="hu-HU" sz="1500" b="0"/>
              <a:t>LCD kijelző</a:t>
            </a:r>
          </a:p>
          <a:p>
            <a:pPr eaLnBrk="1" hangingPunct="1"/>
            <a:r>
              <a:rPr lang="hu-HU" altLang="hu-HU" sz="1500" b="0"/>
              <a:t>Numerikus billentyűzet</a:t>
            </a:r>
          </a:p>
          <a:p>
            <a:pPr eaLnBrk="1" hangingPunct="1"/>
            <a:r>
              <a:rPr lang="hu-HU" altLang="hu-HU" sz="1500" b="0"/>
              <a:t>Vezetékes és wireless PIR szenzor interfész</a:t>
            </a:r>
          </a:p>
          <a:p>
            <a:pPr eaLnBrk="1" hangingPunct="1"/>
            <a:r>
              <a:rPr lang="hu-HU" altLang="hu-HU" sz="1500" b="0"/>
              <a:t>Vezeték nélküli távirányító interfész</a:t>
            </a:r>
          </a:p>
          <a:p>
            <a:pPr eaLnBrk="1" hangingPunct="1"/>
            <a:r>
              <a:rPr lang="hu-HU" altLang="hu-HU" sz="1500" b="0"/>
              <a:t>RS-232 (GSM modemhez)</a:t>
            </a:r>
          </a:p>
          <a:p>
            <a:pPr eaLnBrk="1" hangingPunct="1"/>
            <a:r>
              <a:rPr lang="hu-HU" altLang="hu-HU" sz="1500" b="0"/>
              <a:t>USB számítógéphez</a:t>
            </a:r>
          </a:p>
          <a:p>
            <a:pPr eaLnBrk="1" hangingPunct="1"/>
            <a:r>
              <a:rPr lang="hu-HU" altLang="hu-HU" sz="1500" b="0"/>
              <a:t>Egyéb perifériákat illesztő modul (pl. redőnyvezérlő, elektromágneses zár stb.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Élőláb hely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1400" smtClean="0">
                <a:solidFill>
                  <a:srgbClr val="595959"/>
                </a:solidFill>
                <a:cs typeface="Arial" panose="020B0604020202020204" pitchFamily="34" charset="0"/>
              </a:rPr>
              <a:t>Az elektronikai rendszer</a:t>
            </a:r>
          </a:p>
        </p:txBody>
      </p:sp>
      <p:sp>
        <p:nvSpPr>
          <p:cNvPr id="21507" name="Dia számának hely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21FB3D-D1BD-4BD1-995D-884B08FBD193}" type="slidenum">
              <a:rPr lang="en-GB" altLang="hu-H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hu-HU" sz="1400" smtClean="0">
              <a:solidFill>
                <a:srgbClr val="595959"/>
              </a:solidFill>
            </a:endParaRPr>
          </a:p>
        </p:txBody>
      </p:sp>
      <p:pic>
        <p:nvPicPr>
          <p:cNvPr id="21508" name="Picture 4" descr="alarm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4279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PÉLDA 5: VAGYONVÉDELMI RIASZTÓ RENDSZER</a:t>
            </a:r>
          </a:p>
        </p:txBody>
      </p:sp>
      <p:sp>
        <p:nvSpPr>
          <p:cNvPr id="21510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771650"/>
            <a:ext cx="3970338" cy="2736850"/>
          </a:xfrm>
        </p:spPr>
        <p:txBody>
          <a:bodyPr/>
          <a:lstStyle/>
          <a:p>
            <a:pPr eaLnBrk="1" hangingPunct="1"/>
            <a:r>
              <a:rPr lang="hu-HU" altLang="hu-HU" sz="2100" smtClean="0"/>
              <a:t>Nem elektronikus építőelemek:</a:t>
            </a:r>
          </a:p>
          <a:p>
            <a:pPr lvl="1" eaLnBrk="1" hangingPunct="1"/>
            <a:r>
              <a:rPr lang="hu-HU" altLang="hu-HU" sz="1700" smtClean="0"/>
              <a:t>Burkolat: fröccsöntött műanyag</a:t>
            </a:r>
          </a:p>
          <a:p>
            <a:pPr lvl="1" eaLnBrk="1" hangingPunct="1"/>
            <a:r>
              <a:rPr lang="hu-HU" altLang="hu-HU" sz="1700" smtClean="0"/>
              <a:t>Felfogató elemek</a:t>
            </a:r>
          </a:p>
          <a:p>
            <a:pPr lvl="1" eaLnBrk="1" hangingPunct="1"/>
            <a:r>
              <a:rPr lang="hu-HU" altLang="hu-HU" sz="1700" smtClean="0"/>
              <a:t>Tasztatúra</a:t>
            </a:r>
          </a:p>
        </p:txBody>
      </p:sp>
      <p:sp>
        <p:nvSpPr>
          <p:cNvPr id="21511" name="Rectangle 5"/>
          <p:cNvSpPr>
            <a:spLocks/>
          </p:cNvSpPr>
          <p:nvPr/>
        </p:nvSpPr>
        <p:spPr bwMode="auto">
          <a:xfrm>
            <a:off x="893763" y="3841750"/>
            <a:ext cx="73453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1E1E1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E1E1E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700" b="0"/>
              <a:t>3D terméktervezés hangsúlyos művelet </a:t>
            </a:r>
            <a:r>
              <a:rPr lang="hu-HU" altLang="hu-HU" sz="1700" b="0">
                <a:sym typeface="Wingdings" panose="05000000000000000000" pitchFamily="2" charset="2"/>
              </a:rPr>
              <a:t> design</a:t>
            </a:r>
          </a:p>
          <a:p>
            <a:pPr eaLnBrk="1" hangingPunct="1"/>
            <a:r>
              <a:rPr lang="hu-HU" altLang="hu-HU" sz="1700" b="0">
                <a:sym typeface="Wingdings" panose="05000000000000000000" pitchFamily="2" charset="2"/>
              </a:rPr>
              <a:t>Fröccsöntő szerszám elkészítése több millió Ft nagyságrendű összeg</a:t>
            </a:r>
          </a:p>
          <a:p>
            <a:pPr lvl="1" eaLnBrk="1" hangingPunct="1"/>
            <a:r>
              <a:rPr lang="hu-HU" altLang="hu-HU" sz="1400" b="0">
                <a:sym typeface="Wingdings" panose="05000000000000000000" pitchFamily="2" charset="2"/>
              </a:rPr>
              <a:t>Igen költséges az újratervezés</a:t>
            </a:r>
          </a:p>
          <a:p>
            <a:pPr lvl="1" eaLnBrk="1" hangingPunct="1"/>
            <a:r>
              <a:rPr lang="hu-HU" altLang="hu-HU" sz="1400" b="0">
                <a:sym typeface="Wingdings" panose="05000000000000000000" pitchFamily="2" charset="2"/>
              </a:rPr>
              <a:t>Gyárthatóságra tervezés 1 lépésben (Nagy tapasztalatot igányel)</a:t>
            </a:r>
          </a:p>
          <a:p>
            <a:pPr lvl="1" eaLnBrk="1" hangingPunct="1"/>
            <a:r>
              <a:rPr lang="hu-HU" altLang="hu-HU" sz="1400" b="0">
                <a:sym typeface="Wingdings" panose="05000000000000000000" pitchFamily="2" charset="2"/>
              </a:rPr>
              <a:t>Alternatíva: 3D nyomtatás</a:t>
            </a:r>
          </a:p>
          <a:p>
            <a:pPr lvl="1" eaLnBrk="1" hangingPunct="1"/>
            <a:endParaRPr lang="hu-HU" altLang="hu-HU" sz="1400" b="0">
              <a:sym typeface="Wingdings" panose="05000000000000000000" pitchFamily="2" charset="2"/>
            </a:endParaRPr>
          </a:p>
          <a:p>
            <a:pPr lvl="1" eaLnBrk="1" hangingPunct="1"/>
            <a:r>
              <a:rPr lang="hu-HU" altLang="hu-HU" sz="1400" b="0">
                <a:sym typeface="Wingdings" panose="05000000000000000000" pitchFamily="2" charset="2"/>
              </a:rPr>
              <a:t>A 3D nyomtatás meggyorsítja a tervezés-előfejlesztés folyamatát! (prototípizálás)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-téma">
  <a:themeElements>
    <a:clrScheme name="3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-t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13402</TotalTime>
  <Words>2938</Words>
  <Application>Microsoft Office PowerPoint</Application>
  <PresentationFormat>Diavetítés a képernyőre (4:3 oldalarány)</PresentationFormat>
  <Paragraphs>675</Paragraphs>
  <Slides>54</Slides>
  <Notes>43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59" baseType="lpstr">
      <vt:lpstr>Arial</vt:lpstr>
      <vt:lpstr>Times New Roman</vt:lpstr>
      <vt:lpstr>Wingdings</vt:lpstr>
      <vt:lpstr>3_Office-téma</vt:lpstr>
      <vt:lpstr>Image</vt:lpstr>
      <vt:lpstr>RENDSZERTECHNIKAI ALAPOK</vt:lpstr>
      <vt:lpstr>AZ ELEKTRONIKAI RENDSZER</vt:lpstr>
      <vt:lpstr>PÉLDA 1 : KÍNAI VILLOGÓ KITŰZŐ</vt:lpstr>
      <vt:lpstr>PÉLDA 2 : MP3 LEJÁTSZÓ</vt:lpstr>
      <vt:lpstr>PÉLDA 3 : HÁZILAG BARKÁCSOLT HANGRENDSZER (ELLENPÉLDA)</vt:lpstr>
      <vt:lpstr>PÉLDA 4: NAGYRENDSZEREK</vt:lpstr>
      <vt:lpstr>PÉLDA 4: NAGYRENDSZEREK</vt:lpstr>
      <vt:lpstr>PÉLDA 5: VAGYONVÉDELMI RIASZTÓ RENDSZER</vt:lpstr>
      <vt:lpstr>PÉLDA 5: VAGYONVÉDELMI RIASZTÓ RENDSZER</vt:lpstr>
      <vt:lpstr>A RENDSZER MEGVALÓSÍTÁSA</vt:lpstr>
      <vt:lpstr>GYÁRTÁSELŐKÉSZÍTÉS, GYÁRTÁS</vt:lpstr>
      <vt:lpstr>A RENDSZER MEGVALÓSÍTÁSA</vt:lpstr>
      <vt:lpstr>VAGYONVÉDELMI RIASZTÓRENDSZER PROTOTÍPUSÁNAK RENDSZERTERVE</vt:lpstr>
      <vt:lpstr>DEKOMPZÍCIÓ, FELADAT KIOSZTÁS</vt:lpstr>
      <vt:lpstr>DEKOMPZÍCIÓ, FELADAT KIOSZTÁS</vt:lpstr>
      <vt:lpstr>DEKOMPZÍCIÓ, FELADAT KIOSZTÁS</vt:lpstr>
      <vt:lpstr>DEKOMPZÍCIÓ, FELADAT KIOSZTÁS</vt:lpstr>
      <vt:lpstr>DEKOMPZÍCIÓ, FELADAT KIOSZTÁS</vt:lpstr>
      <vt:lpstr>DEKOMPZÍCIÓ, FELADAT KIOSZTÁS</vt:lpstr>
      <vt:lpstr>CISC vs RISC</vt:lpstr>
      <vt:lpstr>CISC vs RISC</vt:lpstr>
      <vt:lpstr>HARVARD vs NEUMANN </vt:lpstr>
      <vt:lpstr>HARVARD vs NEUMANN </vt:lpstr>
      <vt:lpstr>A MIKROKONTROLLER</vt:lpstr>
      <vt:lpstr>A MIKROKONTROLLER</vt:lpstr>
      <vt:lpstr>PÉLDA BELSŐ FELÉPÍTÉSRE</vt:lpstr>
      <vt:lpstr>ÓRA TTL ÁRAMKÖRÖKKEL ÉS MIKORKOTROLLERREL</vt:lpstr>
      <vt:lpstr>KÉT µC TÍPUS ÖSSZEHASONLÍTÁSA</vt:lpstr>
      <vt:lpstr>PIC PROGRAMOZÁS ALAPJAI</vt:lpstr>
      <vt:lpstr>RENDSZERTERVEZÉSI PÉLDA</vt:lpstr>
      <vt:lpstr>A PROTOTÍPUS TÁPEGYSÉGÉNEK TERVEZÉSE</vt:lpstr>
      <vt:lpstr>ALFELADATOK ELVÉGZÉSE: A TÁPEGYSÉG</vt:lpstr>
      <vt:lpstr>NAGYÁRAMŰ KAPCSOLÓ ELEMEK</vt:lpstr>
      <vt:lpstr>RENDSZER ÉPÍTŐELEMEK TERVEZÉSE</vt:lpstr>
      <vt:lpstr>RENDSZER ÉPÍTŐELEMEK TERVEZÉSE</vt:lpstr>
      <vt:lpstr>RENDSZER ÉPÍTŐELEMEK TERVEZÉSE</vt:lpstr>
      <vt:lpstr>RENDSZER ÉPÍTŐELEMEK TERVEZÉSE</vt:lpstr>
      <vt:lpstr>RENDSZER ÉPÍTŐELEMEK TERVEZÉSE</vt:lpstr>
      <vt:lpstr>RENDSZER ÉPÍTŐELEMEK TERVEZÉSE</vt:lpstr>
      <vt:lpstr>RENDSZER ÉPÍTŐELEMEK TERVEZÉSE</vt:lpstr>
      <vt:lpstr>SZENZOR AZ ELEKTRONIKAI RENDSZERBEN</vt:lpstr>
      <vt:lpstr>SZENZOR AZ ELEKTRONIKAI RENDSZERBEN</vt:lpstr>
      <vt:lpstr>SZENZOR AZ ELEKTRONIKAI RENDSZERBEN</vt:lpstr>
      <vt:lpstr>PASSZÍV ANALÓG SZENZOROK ILLESZTÉSE</vt:lpstr>
      <vt:lpstr>AKTÍV ANALÓG SZENZOROK ILLESZTÉSE</vt:lpstr>
      <vt:lpstr>DIGITÁLIS SZENZOROK ILLESZTÉSE</vt:lpstr>
      <vt:lpstr>JELÁTVITELI MÓDSZEREK:</vt:lpstr>
      <vt:lpstr>KÓDOLÁSI LEHETŐSÉGEK:</vt:lpstr>
      <vt:lpstr>SPECIÁLIS JELÁTVITEL (FÉNY)</vt:lpstr>
      <vt:lpstr>SPECIÁLIS JELÁTVITEL (RÁDIÓFREKVENCIA)</vt:lpstr>
      <vt:lpstr>TÁVADÓK (TRANSDUCER)</vt:lpstr>
      <vt:lpstr>ANALÓG TÁVADÓK</vt:lpstr>
      <vt:lpstr>DIGITÁLIS TÁVADÓK</vt:lpstr>
      <vt:lpstr>ELLENŐRZŐ KÉRDÉSEK:</vt:lpstr>
    </vt:vector>
  </TitlesOfParts>
  <Manager>Stubán Norbert</Manager>
  <Company>BME Elektronikai Technológia Tanszék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elektronikai rendszer</dc:title>
  <dc:subject>Moduláramkörök Rendszertechnikája</dc:subject>
  <dc:creator>Stubán Norbert</dc:creator>
  <dc:description>Minden jog fenntartva! Az prezentáció vagy részeinek felhasználása a szerző beleegyezése nélkül tilos.</dc:description>
  <cp:lastModifiedBy>GATTILA</cp:lastModifiedBy>
  <cp:revision>690</cp:revision>
  <dcterms:created xsi:type="dcterms:W3CDTF">2002-04-01T22:55:41Z</dcterms:created>
  <dcterms:modified xsi:type="dcterms:W3CDTF">2016-04-20T13:49:48Z</dcterms:modified>
  <cp:category>Egyetemi előadás vázlat</cp:category>
</cp:coreProperties>
</file>